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7" r:id="rId2"/>
    <p:sldId id="268" r:id="rId3"/>
    <p:sldId id="303" r:id="rId4"/>
    <p:sldId id="295" r:id="rId5"/>
    <p:sldId id="296" r:id="rId6"/>
    <p:sldId id="256" r:id="rId7"/>
    <p:sldId id="262" r:id="rId8"/>
    <p:sldId id="267" r:id="rId9"/>
    <p:sldId id="306" r:id="rId10"/>
    <p:sldId id="307" r:id="rId11"/>
    <p:sldId id="263" r:id="rId12"/>
    <p:sldId id="264" r:id="rId13"/>
    <p:sldId id="302" r:id="rId14"/>
    <p:sldId id="298" r:id="rId15"/>
    <p:sldId id="300" r:id="rId16"/>
    <p:sldId id="301" r:id="rId17"/>
    <p:sldId id="266" r:id="rId18"/>
    <p:sldId id="261" r:id="rId19"/>
    <p:sldId id="260" r:id="rId20"/>
    <p:sldId id="273" r:id="rId21"/>
    <p:sldId id="274" r:id="rId22"/>
    <p:sldId id="275" r:id="rId23"/>
    <p:sldId id="270" r:id="rId24"/>
    <p:sldId id="271" r:id="rId25"/>
    <p:sldId id="276" r:id="rId26"/>
    <p:sldId id="277" r:id="rId27"/>
    <p:sldId id="278" r:id="rId28"/>
    <p:sldId id="279" r:id="rId29"/>
    <p:sldId id="272" r:id="rId30"/>
    <p:sldId id="269" r:id="rId31"/>
    <p:sldId id="284" r:id="rId32"/>
    <p:sldId id="283" r:id="rId33"/>
    <p:sldId id="286" r:id="rId34"/>
    <p:sldId id="289" r:id="rId35"/>
    <p:sldId id="290" r:id="rId36"/>
    <p:sldId id="287" r:id="rId37"/>
    <p:sldId id="288" r:id="rId38"/>
    <p:sldId id="308" r:id="rId39"/>
    <p:sldId id="309" r:id="rId40"/>
    <p:sldId id="310" r:id="rId41"/>
    <p:sldId id="311" r:id="rId42"/>
    <p:sldId id="285" r:id="rId4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04565-BC16-432F-8F5E-AB45DF674AE6}" type="datetimeFigureOut">
              <a:rPr lang="th-TH" smtClean="0"/>
              <a:t>13/04/65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95C9B-1765-4EDE-A21B-FA7798C0D7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65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C3D5-DBA6-4954-80E0-549E15B4ADA0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137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5387-D9FE-4B6D-A76A-135DC6DA0A4F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59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86C6-96D2-4672-A352-3D0B701CE663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15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27D5-9B8F-41F7-B671-023F00EE1BAE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716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60D2-4F53-496C-B63D-2619FE2D2C97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83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C2EA-F33E-4635-B062-87330F18540C}" type="datetime1">
              <a:rPr lang="th-TH" smtClean="0"/>
              <a:t>13/04/65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29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5192-3E7E-430E-8ED2-B88A59923224}" type="datetime1">
              <a:rPr lang="th-TH" smtClean="0"/>
              <a:t>13/04/65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7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3861-C7E4-434F-AB5B-938957924998}" type="datetime1">
              <a:rPr lang="th-TH" smtClean="0"/>
              <a:t>13/04/65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62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D7F1-4B34-4FFC-AA02-4AF3602EE2E0}" type="datetime1">
              <a:rPr lang="th-TH" smtClean="0"/>
              <a:t>13/04/65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94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85C8-2DFF-419B-B2E2-FBA75BFC06A0}" type="datetime1">
              <a:rPr lang="th-TH" smtClean="0"/>
              <a:t>13/04/65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393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0C-39C1-409F-887B-E9AFE5DC09FC}" type="datetime1">
              <a:rPr lang="th-TH" smtClean="0"/>
              <a:t>13/04/65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047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DA65-1F92-4376-84DE-2983856CC86E}" type="datetime1">
              <a:rPr lang="th-TH" smtClean="0"/>
              <a:t>13/04/65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BEE2-7083-4DA3-A604-62AB9C4B39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1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5" y="2624843"/>
            <a:ext cx="1531299" cy="857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89" y="2649547"/>
            <a:ext cx="1517299" cy="853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477" y="2581979"/>
            <a:ext cx="1609379" cy="89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843" y="2596267"/>
            <a:ext cx="1609379" cy="906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1111" y="2566372"/>
            <a:ext cx="1609379" cy="90661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126" y="422753"/>
            <a:ext cx="1008481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หลักการสำคัญกฎกระทรวงการอุดมศึกษา วิทยาศาสตร์ วิจัยและนวัตกรรม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ตามประกาศในราชกิจจานุเบกษา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๓๑ มีนาคม ๒๕๖๕</a:t>
            </a:r>
          </a:p>
          <a:p>
            <a:pPr algn="ctr"/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วศิน อิงคพัฒนากุล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38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5071" y="3235953"/>
            <a:ext cx="1754757" cy="9429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th-TH" dirty="0"/>
          </a:p>
        </p:txBody>
      </p:sp>
      <p:sp>
        <p:nvSpPr>
          <p:cNvPr id="10" name="Right Arrow 9"/>
          <p:cNvSpPr/>
          <p:nvPr/>
        </p:nvSpPr>
        <p:spPr>
          <a:xfrm>
            <a:off x="2433344" y="3470712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435071" y="4346511"/>
            <a:ext cx="1754757" cy="942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9233" y="5477018"/>
            <a:ext cx="1754757" cy="94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3274668" y="5627911"/>
            <a:ext cx="8492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มาตรฐานหลักสูตรการศึกษาระดับอุดมศึกษาตามระดับการศึกษาแต่ละระดับ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4668" y="4502079"/>
            <a:ext cx="308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กำหนดกระบวนการเรียนรู้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74668" y="3387403"/>
            <a:ext cx="4960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กำหนดผลลัพธ์การเรียนรู้ที่เกิดขึ้นแก่ผู้เรียน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161" y="159243"/>
            <a:ext cx="589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Backward Curriculum Design</a:t>
            </a:r>
            <a:endParaRPr lang="th-TH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10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360773" y="4589398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ight Arrow 23"/>
          <p:cNvSpPr/>
          <p:nvPr/>
        </p:nvSpPr>
        <p:spPr>
          <a:xfrm>
            <a:off x="2375286" y="5724809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480566" y="2089980"/>
            <a:ext cx="1754757" cy="942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Outcome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565" y="968854"/>
            <a:ext cx="1754757" cy="9429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Impacts</a:t>
            </a:r>
            <a:endParaRPr lang="th-TH" dirty="0"/>
          </a:p>
        </p:txBody>
      </p:sp>
      <p:sp>
        <p:nvSpPr>
          <p:cNvPr id="19" name="Right Arrow 18"/>
          <p:cNvSpPr/>
          <p:nvPr/>
        </p:nvSpPr>
        <p:spPr>
          <a:xfrm>
            <a:off x="2360773" y="1300015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ight Arrow 19"/>
          <p:cNvSpPr/>
          <p:nvPr/>
        </p:nvSpPr>
        <p:spPr>
          <a:xfrm>
            <a:off x="2375286" y="2332867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3310107" y="2251475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สมรรถนะส่วนบุคคล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6271" y="1233586"/>
            <a:ext cx="4958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การพัฒนาเศรษฐกิจ สังคม และสิ่งแวดล้อม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0619" y="910671"/>
            <a:ext cx="11476715" cy="2165826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170753" y="3167528"/>
            <a:ext cx="11596581" cy="3450986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7315198" y="2145871"/>
            <a:ext cx="427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Interdisciplinary Curriculum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04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42" y="749423"/>
            <a:ext cx="11335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๗ ผลลัพธ์การเรียนรู้ของ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ผู้สำเร็จ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การศึกษาทุกระดับมาตรฐานคุณวุฒิระดับอุดมศึกษา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ต้องมีอย่างน้อยสี่ด้าน ดังต่อไปนี้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ด้านความรู้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ด้านทักษะ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ด้านจริยธรรม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(๔) ด้านลักษณะ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(๕) ด้านวิชาการ/วิชาชีพ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รายละเอียดผลลัพธ์การ</a:t>
            </a:r>
            <a:r>
              <a:rPr lang="th-TH" sz="36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เรียนรู้ให้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เป็นไปตามที่คณะกรรมการ</a:t>
            </a:r>
            <a:r>
              <a:rPr lang="th-TH" sz="36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ประกาศกำหนด</a:t>
            </a:r>
            <a:endParaRPr lang="th-TH" sz="36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11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4029" y="2997754"/>
            <a:ext cx="6879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คณะกรรมการมาตรฐานการ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อุดมศึกษายัง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ไม่มีประกาศกำหนด </a:t>
            </a:r>
            <a:endParaRPr lang="th-TH" sz="3200" dirty="0"/>
          </a:p>
        </p:txBody>
      </p:sp>
      <p:sp>
        <p:nvSpPr>
          <p:cNvPr id="6" name="Right Brace 5"/>
          <p:cNvSpPr/>
          <p:nvPr/>
        </p:nvSpPr>
        <p:spPr>
          <a:xfrm>
            <a:off x="3889828" y="2061029"/>
            <a:ext cx="377371" cy="2525485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243698"/>
            <a:ext cx="116404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๙ เพื่อประโยชน์ในการสร้างความมั่นใจในคุณภาพของ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ผู้สำเร็จการศึกษา สถาบันอุดมศึกษาต้อง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มีระบบการประกันคุณภาพผลลัพธ์การเรียนรู้จริงของทุกหลักสูตรการศึกษาในแต่ละ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และ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ติดตามประเมินผลลัพธ์การเรียนรู้ดังกล่าว ที่สามารถติดตามตรวจสอบได้ตามหลักธรรมาภิ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 และนำไปใช้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ปรับปรุงกระบวนการบริหารจัดการหลักสูตรและกระบวนการเรียนรู้ ให้ได้ผลลัพธ์การ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เรียนรู้ตาม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มาตรฐานคุณวุฒิแต่ละระดับ ทั้งนี้ 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ตามที่คณะกรรมการ</a:t>
            </a:r>
            <a:r>
              <a:rPr lang="th-TH" sz="36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ประกาศกำหนด </a:t>
            </a:r>
            <a:r>
              <a:rPr lang="th-TH" sz="32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คณะกรรมการมาตรฐานการ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อุดมศึกษายัง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ไม่มีประกาศ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32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600" b="1" u="sng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6" y="3921270"/>
            <a:ext cx="11640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๑๐ กา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รนำผล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 ผลลัพธ์การเรียนรู้ สมรรถนะ หรือประสบการณ์ที่ได้จาก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การเรียนรู้เพื่อพัฒนาตนเองหรือการเรียนรู้ตลอดชีวิต มาเทียบหน่วยกิตและสะสมไว้เพื่อขอรับ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คุณวุฒิตาม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ให้เป็นไปตามกฎกระทรวงว่าด้วยมาตรฐานหลักสูตรการศึกษา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ระดับอุดมศึกษา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9657" y="3802743"/>
            <a:ext cx="11901714" cy="2670628"/>
          </a:xfrm>
          <a:prstGeom prst="roundRect">
            <a:avLst/>
          </a:prstGeom>
          <a:solidFill>
            <a:schemeClr val="accent1">
              <a:alpha val="700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12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030" y="578313"/>
            <a:ext cx="3494805" cy="1965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374" y="4208689"/>
            <a:ext cx="3644116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มีผลบังคับใช้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๒๗ กันยายน ๒๕๖๕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13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14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512" y="244822"/>
            <a:ext cx="117128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หลักการสำคัญมาตรฐานหลักสูตรการศึกษาระดับอุดมศึกษา 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 ยกเลิก</a:t>
            </a:r>
          </a:p>
          <a:p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-การ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เทียบโอนผลการเรียนระดับ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ปริญญาเข้า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สู่การศึกษาในระบบ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และส่วนที่เกี่ยวข้อง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-การ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จัดการศึกษาหลักสูตรควบ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ระดับปริญญา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โทสอง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-การ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ขอเปิด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และดำเนินการ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ระดับปริญญา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ในระบบการศึกษา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ทางไกล และส่วนที่เกี่ยวข้อง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-แนวทาง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ความตกลงร่วมมือทางวิชาการ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ระหว่างสถาบันอุดมศึกษาไทยกับสถาบันอุดม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ศึกษาต่างประเทศ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-แนว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ทางการจัดการศึกษาหลักสูตรควบ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ระดับปริญญา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ตรีสองปริญญาใน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</a:t>
            </a:r>
            <a:r>
              <a:rPr lang="th-TH" sz="34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</a:t>
            </a:r>
            <a:r>
              <a:rPr lang="th-TH" sz="34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มาตรฐานหลักสูตรระดับ</a:t>
            </a:r>
            <a:r>
              <a:rPr lang="th-TH" sz="34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อนุปริญญา ปริญญาตรี บัณฑิตศึกษา และส่วนที่เกี่ยวข้อง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-หลักเกณฑ์การกำหนด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</a:t>
            </a:r>
            <a:r>
              <a:rPr lang="th-TH" sz="34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  <a:r>
              <a:rPr lang="th-TH" sz="34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ระบบคลังหน่วยกิตระดับ</a:t>
            </a:r>
            <a:r>
              <a:rPr lang="th-TH" sz="34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-นโยบาย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มาตรฐานภาษาอังกฤษ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ในสถาบันอุดมศึกษา </a:t>
            </a:r>
          </a:p>
        </p:txBody>
      </p:sp>
    </p:spTree>
    <p:extLst>
      <p:ext uri="{BB962C8B-B14F-4D97-AF65-F5344CB8AC3E}">
        <p14:creationId xmlns:p14="http://schemas.microsoft.com/office/powerpoint/2010/main" val="41814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15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72" y="12367"/>
            <a:ext cx="8839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 กำหนดมาตรฐาน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หลักสูตรการศึกษาระดับอุดมศึกษาประกอบด้วย</a:t>
            </a:r>
            <a:b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มาตรฐานหลักสูตรระดับ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อนุปริญญา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772" y="2981102"/>
            <a:ext cx="8839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มาตรฐานหลักสูตรระดับปริญญา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ตรี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0558" y="1142146"/>
            <a:ext cx="108621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หลักสูตรอนุปริญญาที่มีระยะเวลาการศึกษา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 ๒ ปี 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๖๐ หน่วยกิต)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อนุปริญญาที่มีระยะเวลาการศึกษา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 ๓ ปี (ไม่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๙๐ หน่วยกิต) 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6044" y="3539223"/>
            <a:ext cx="107605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หลักสูตรปริญญาตรีที่มีระยะเวลาการศึกษา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 ๔ ปี (ไม่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๑๒๐ หน่วยกิต)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ปริญญาตรีที่มีระยะเวลาการศึกษา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 ๕ ปี (ไม่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๑๕๐ หน่วยกิต) 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หลักสูตรปริญญาตรีที่มีระยะเวลาการศึกษาปกติ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 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(ไม่น้อยกว่า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๑๘๐ 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หลักสูตรปริญญาตรี (ต่อเนื่อง)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(ไม่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๗๒ หน่วยกิต)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872331" y="2342475"/>
            <a:ext cx="464457" cy="63862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481932" y="2336852"/>
            <a:ext cx="464457" cy="638627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057059" y="2342475"/>
            <a:ext cx="464457" cy="63862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0800000">
            <a:off x="7797805" y="2342475"/>
            <a:ext cx="464457" cy="63862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10800000">
            <a:off x="8407406" y="2336852"/>
            <a:ext cx="464457" cy="638627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0800000">
            <a:off x="8982533" y="2342475"/>
            <a:ext cx="464457" cy="63862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8460" y="2322423"/>
            <a:ext cx="23077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ไม่เปลี่ยนแปลง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930388" y="5880339"/>
            <a:ext cx="464457" cy="63862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539989" y="5874716"/>
            <a:ext cx="464457" cy="638627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115116" y="5880339"/>
            <a:ext cx="464457" cy="63862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10800000">
            <a:off x="7855862" y="5880339"/>
            <a:ext cx="464457" cy="63862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0800000">
            <a:off x="8465463" y="5874716"/>
            <a:ext cx="464457" cy="638627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10800000">
            <a:off x="9040590" y="5880339"/>
            <a:ext cx="464457" cy="63862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6517" y="5860287"/>
            <a:ext cx="23077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ไม่เปลี่ยนแปลง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7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254752"/>
            <a:ext cx="2743200" cy="365125"/>
          </a:xfrm>
        </p:spPr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16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772" y="49216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๓) มาตรฐานหลักสูตรระดับบัณฑิตศึกษา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772" y="749436"/>
            <a:ext cx="1162594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ประกาศนียบัตรบัณฑิต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และประกาศนียบัตร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บัณฑิตชั้นสูง (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๒๔ หน่วยกิต)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ปริญญาโท (ไม่น้อยกว่า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๓๖ 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ปริญญาเอก </a:t>
            </a:r>
            <a:endParaRPr lang="th-TH" sz="34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ผู้เรียนสำเร็จปริญญาตรี (ไม่น้อยกว่า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๗๒ 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หน่วยกิต)</a:t>
            </a:r>
          </a:p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ผู้เรียนสำเร็จปริญญาโท (ไม่น้อยกว่า </a:t>
            </a:r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๔๘ </a:t>
            </a:r>
            <a:r>
              <a:rPr lang="th-TH" sz="3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หน่วยกิต)</a:t>
            </a:r>
          </a:p>
        </p:txBody>
      </p:sp>
      <p:sp>
        <p:nvSpPr>
          <p:cNvPr id="7" name="Chevron 6"/>
          <p:cNvSpPr/>
          <p:nvPr/>
        </p:nvSpPr>
        <p:spPr>
          <a:xfrm>
            <a:off x="1930388" y="3717723"/>
            <a:ext cx="464457" cy="63862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539989" y="3712100"/>
            <a:ext cx="464457" cy="638627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115116" y="3717723"/>
            <a:ext cx="464457" cy="63862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10800000">
            <a:off x="7855862" y="3717723"/>
            <a:ext cx="464457" cy="63862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10800000">
            <a:off x="8465463" y="3712100"/>
            <a:ext cx="464457" cy="638627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0800000">
            <a:off x="9040590" y="3717723"/>
            <a:ext cx="464457" cy="63862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6517" y="3697671"/>
            <a:ext cx="23077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ไม่เปลี่ยนแปลง</a:t>
            </a:r>
            <a:endParaRPr lang="th-TH" sz="3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772" y="5079490"/>
            <a:ext cx="11625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ประเด็นปัญหา คือ ไม่มีการกำหนดหมวดวิชา และจำนวนหน่วยกิตของรายวิชาในแต่ละหมวดวิชา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716" y="4842155"/>
            <a:ext cx="11625942" cy="109418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0" y="678338"/>
            <a:ext cx="3494805" cy="1965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24" y="5094514"/>
            <a:ext cx="3644116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มีผลบังคับใช้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๒๗ กันยายน ๒๕๖๕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3656" y="340761"/>
            <a:ext cx="75474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ยกเลิก ประกาศ ทม., ศธ., อว. จำนวน ๑๕ ฉบับ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ศธ.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เกณฑ์มาตรฐานหลักสูตรระดับอนุปริญญา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๒๕๔๘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-ประกาศ ศธ.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เกณฑ์มาตรฐานหลักสูตรระดับปริญญาตรี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๒๕๕๘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ศธ.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เกณฑ์มาตรฐานหลักสูตรระดับบัณฑิตศึกษา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๒๕๕๘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-ประกาศ อว. เรื่อง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ทางการดำเนินงาน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ระบบคลังหน่วยกิตระดับอุดมศึกษา พ.ศ.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๒๕๖๒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-ประกาศ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คณะกรรมการการอุดมศึกษา เรื่อง นโยบายการยกระดับ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มาตรฐานภาษาอังกฤษ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17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858" y="362855"/>
            <a:ext cx="115098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“มาตรฐานการอุดมศึกษา” หมายความว่า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ข้อกำหนดขั้นต่ำเกี่ยวกับ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 คุณภาพ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และเกณฑ์อื่นในการจัดการศึกษาระดับอุดมศึกษา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ข้อกำหนดขั้นต่ำของ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หลักสูตรการศึกษา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ข้อกำหนดขั้นต่ำของ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เกณฑ์ในการ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ทางวิชาการในสถาบันอุดมศึกษา และมาตรฐาน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อื่นตามที่กำหนด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ในกฎกระทรวง เพื่อใช้เป็นเกณฑ์ในการส่งเสริม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ดูแล 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 ติดตาม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และประเมินผล และการประกันคุณภาพการศึกษาระดับอุดมศึกษา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858" y="3533993"/>
            <a:ext cx="115098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“มาตรฐานหลักสูตรการศึกษาระดับอุดมศึกษา” หมายความว่า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ข้อกำหนดขั้นต่ำของหลักสูตรการศึกษา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 คุณภาพ และเกณฑ์อื่นเพื่อใช้เป็นเกณฑ์ในการส่งเสริม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การกำกับดูแล การ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 ติดตามและประเมินผลและการประกันคุณภาพการศึกษา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ระดับอุดมศึกษา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18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8" y="387454"/>
            <a:ext cx="1161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“มาตรฐานคุณวุฒิระดับอุดมศึกษา” หมายความว่า มาตรฐานคุณวุฒิระดับอุดมศึกษา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ตามกฎกระทรวงว่าด้วยมาตรฐานคุณวุฒิ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ระดับอุดมศึกษา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469" y="2017337"/>
            <a:ext cx="11585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๖ มาตรฐานหลักสูตรระดับอนุปริญญา ต้องมีระยะเวลาการเรียนรู้ของผู้เรียนคิด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หน่วยกิตรวมตามระบบทวิภาค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</p:txBody>
      </p:sp>
      <p:sp>
        <p:nvSpPr>
          <p:cNvPr id="5" name="Rectangle 4"/>
          <p:cNvSpPr/>
          <p:nvPr/>
        </p:nvSpPr>
        <p:spPr>
          <a:xfrm>
            <a:off x="964366" y="3217666"/>
            <a:ext cx="109228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หลักสูตรอนุปริญญาที่มีระยะเวลาการศึกษาปกติสองปี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หน่วยกิตรวมไม่น้อย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กว่าหก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สิบหน่วยกิต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หลักสูตรอนุปริญญาที่มีระยะเวลาการศึกษาปกติสามปี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หน่วยกิตรวมไม่น้อย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กว่าเก้า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สิบหน่วยกิต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19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6" y="306624"/>
            <a:ext cx="1510718" cy="84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96" y="1256673"/>
            <a:ext cx="1510717" cy="849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96" y="2204710"/>
            <a:ext cx="1510718" cy="837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96" y="3170467"/>
            <a:ext cx="1510717" cy="851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95" y="4132066"/>
            <a:ext cx="1510717" cy="851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768" y="5186363"/>
            <a:ext cx="4703041" cy="116998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8058" y="594137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มาตรฐานคุณวุฒิระดับอุดมศึกษา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8058" y="1427443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มาตรฐานหลักสูตรการศึกษาระดับอุดมศึกษา 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2628058" y="2253970"/>
            <a:ext cx="4296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มาตรฐานการจัดการศึกษาระดับอุดมศึกษา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2628058" y="3202270"/>
            <a:ext cx="578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</a:t>
            </a:r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ขอตำแหน่งทางวิชาการในสถาบันอุดมศึกษา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2628058" y="4295974"/>
            <a:ext cx="353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กำหนดมาตรฐานการอุดมศึกษาอื่น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81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3" y="31399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๗ มาตรฐานหลักสูตรระดับปริญญาตรี ต้องมีระยะเวลาการเรียนรู้ของผู้เรียนคิดเป็น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หน่วยกิตรวมตามระบบทวิภาค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หลักสูตรปริญญาตรีที่มีระยะเวลาการศึกษาปกติสี่ปี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หน่วยกิตรวมไม่น้อยกว่า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หนึ่งร้อยยี่สิบหน่วย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หลักสูตรปริญญาตรีที่มีระยะเวลาการศึกษาปกติห้าปี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หน่วยกิตรวมไม่น้อยกว่า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หนึ่งร้อยห้าสิบหน่วย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</a:t>
            </a:r>
          </a:p>
          <a:p>
            <a:pPr algn="thaiDist"/>
            <a:r>
              <a:rPr lang="th-TH" sz="36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๓) หลักสูตรปริญญาตรีที่มีระยะเวลาการศึกษาปกติไม่น้อยกว่าหกปี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ไม่น้อยกว่าหนึ่งร้อยแปดสิบหน่วย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๔) หลักสูตรปริญญาตรี (ต่อเนื่อง)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หน่วยกิตรวมไม่น้อยกว่าเจ็ดสิบสองหน่วยกิต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20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771" y="366623"/>
            <a:ext cx="1158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๘ มาตรฐานหลักสูตรระดับบัณฑิตศึกษา ต้องมีระยะเวลาการเรียนรู้ของผู้เรียนคิดเป็น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หน่วยกิตรวมตามระบบทวิภาค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หลักสูตรประกาศนียบัตรบัณฑิตและหลักสูตรประกาศนียบัตรบัณฑิตชั้นสูง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หน่วยกิตรวมไม่น้อยกว่ายี่สิบสี่หน่วย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หลักสูตรปริญญาโท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หน่วยกิตรวมไม่น้อยกว่าสามสิบหกหน่วย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๓) หลักสูตรปริญญาเอก กรณี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ผู้เรียนสำเร็จ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หน่วยกิตรวมไม่น้อยกว่า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เจ็ดสิบสองหน่วยกิต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ผู้เรียนสำเร็จ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ปริญญาโท 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หน่วยกิตรวมไม่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สี่สิบ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แปดหน่วยกิต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21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84828"/>
            <a:ext cx="1148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๙ ให้คิดหน่วยกิตในระบบทวิภาคตามข้อ ๖ ข้อ ๗ และข้อ ๘ ดังต่อไปนี้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รายวิชาภาคทฤษฎีที่ใช้เวลาบรรยายหรืออภิปรายปัญหาไม่น้อยกว่าสิบห้าชั่วโมงต่อ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ภาคการศึกษาปกติ ให้มีค่าเท่ากับหนึ่งหน่วยกิต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รายวิชาภาคปฏิบัติที่ใช้เวลาฝึกหรือทดลองไม่น้อยกว่าสามสิบชั่วโมงต่อภาคการศึกษา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 ให้มีค่าเท่ากับหนึ่งหน่วยกิต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การฝึกงานหรือการฝึกภาคสนามที่ใช้เวลาฝึกไม่น้อยกว่าสี่สิบห้าชั่วโมงต่อภาคการศึกษา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 ให้มีค่าเท่ากับหนึ่งหน่วยกิต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(๔) กา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รทำโครงงาน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หรือกิจกรรมการเรียนอื่นใดตามที่ได้รับมอบหมายที่ใช้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เวลาทำโครงงาน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หรือกิจกรรมนั้น ๆ ไม่น้อยกว่าสี่สิบห้าชั่วโมงต่อภาคการศึกษาปกติ ให้มีค่าเท่ากับหนึ่งหน่วย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22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43" y="841053"/>
            <a:ext cx="116404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(๕) การค้นคว้าอิสระที่ใช้เวลาศึกษาค้นคว้าไม่น้อยกว่าสี่สิบห้าชั่วโมงต่อภาคการศึกษาปกติ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ให้มีค่าเท่ากับหนึ่งหน่วยกิต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(๖) วิทยานิพนธ์ที่ใช้เวลาศึกษาค้นคว้าไม่น้อยกว่าสี่สิบห้าชั่วโมงต่อภาคการศึกษาปกติ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ให้มีค่าเท่ากับหนึ่งหน่วยกิต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(๗) กิจกรรมการเรียนอื่นใดที่สร้างการเรียนรู้นอกเหนือจากรูปแบบ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ข้างต้น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การนับระยะเวลาใน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การทำกิจกรรม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นั้นต่อภาคการศึกษาปกติให้มีค่าเท่ากับหนึ่งหน่วยกิต ให้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เป็นไปตามที่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สถาบันอุดมศึกษากำหนด 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23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30" y="355875"/>
            <a:ext cx="119017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๑๒ หลักสูตรการศึกษาแต่ละระดับปริญญา ประกาศนียบัตรบัณฑิต และประกาศนียบัตร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บัณฑิตชั้นสูง ต้องประกอบด้วยรายการดังต่อไปนี้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ชื่อปริญญา ประกาศนียบัตรบัณฑิต ประกาศนียบัตรบัณฑิตชั้นสูง และสาขาวิชา 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ปรัชญา วัตถุประสงค์ และผลลัพธ์การเรียนรู้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โครงสร้างหลักสูตร รายวิชาและหน่วยกิต 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(๔) การจัดกระบวนการเรียนรู้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(๕) ความพร้อมและศักยภาพในการบริหารจัดการหลักสูตร ซึ่งรวมถึงคณาจารย์และที่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ปรึกษาวิทยานิพนธ์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(๖) คุณสมบัติของผู้เข้าศึกษา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(๗) การประเมินผลการเรียนและเกณฑ์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การสำเร็จ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(๘) การประกันคุณภาพหลักสูตร 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(๙) ระบบและกลไกในการพัฒนาหลักสูตร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(๑๐) รายการอื่นตามที่คณะกรรมการ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ประกาศกำหนด 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24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57" y="1044254"/>
            <a:ext cx="11306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๑๓ เพื่อประโยชน์ในการสร้างความมั่นใจในคุณภาพของ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ผู้สำเร็จ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สถาบันอุดมศึกษาต้องมีระบบการประกันคุณภาพผลลัพธ์การเรียนรู้จริงของทุกหลักสูตร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การศึกษาใน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แต่ละระดับมาตรฐานคุณวุฒิระดับอุดมศึกษา และติดตามประเมินผลลัพธ์การเรียนรู้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ดังกล่าวที่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สามารถติดตามตรวจสอบได้ตามหลักธรรมาภิบาล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และนำไปใช้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ปรับปรุงกระบวนการบริหาร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จัดการหลักสูตร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และกระบวนการเรียนรู้ ให้ได้ผลลัพธ์การเรียนรู้ตามมาตรฐานคุณวุฒิดังกล่าวด้วย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ทั้งนี้ตามที่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ประกาศกำหนด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25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6" y="678236"/>
            <a:ext cx="1148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๑๕ การสะสมผลการเรียนรู้เพื่อคุณวุฒิตามระดับ เพื่อพัฒนาตนเอง หรือการเรียนรู้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ตลอดชีวิต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เพื่อสำเร็จ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หลักสูตรการศึกษาหรือเพื่อขอรับปริญญา ให้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กระทำได้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โดยระบบคลัง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หน่วยกิตในระดับอุดมศึกษาตามที่คณะกรรมการ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ประกาศกำหนด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โดยมีหลักการ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กา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รนำผล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 ผลลัพธ์การเรียนรู้ สมรรถนะ หรือประสบการณ์มาเทียบหน่วยกิต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และสะสมในคลังหน่วยกิตได้ตามหลักเกณฑ์การเทียบ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โอน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การไม่มี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เรื่องอายุ คุณวุฒิของผู้เรียน และระยะเวลาในการ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๓) การลงทะเบียนเรียนและสะสมหน่วยกิตได้ตลอดชีวิต โดยไม่มีเงื่อนไขของระยะเวลา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สะสม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๔) การลงทะเบียนเรียนและสะสมหน่วยกิตในสถาบันอุดมศึกษามากกว่าหนึ่งแห่งได้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26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9" y="582067"/>
            <a:ext cx="1148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๑๗ การเทียบหลักสูตรการศึกษาที่จัดโดยองค์กรวิชาชีพ หน่วยงานของรัฐ หรือ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หน่วยงานของเอกชน กับหลักสูตรการศึกษาของสถาบันอุดมศึกษาเพื่อรับรองคุณวุฒิของ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ผู้สำเร็จการศึกษา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โดยมีหลักการ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หลักสูตรการศึกษาที่ขอเทียบต้องจัดโดยองค์กรวิชาชีพ หน่วยงานของรัฐ หรือหน่วยงาน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ของเอกชน ที่มีวัตถุประสงค์ หน้าที่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และอำนาจ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ในการจัดหลักสูตร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เป็นหลักสูตรการศึกษาที่มีมาตรฐานเทียบได้กับมาตรฐานหลักสูตร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การศึกษาระดับอุดมศึกษา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และมาตรฐานคุณวุฒิ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ระดับอุดมศึกษา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27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73" y="354239"/>
            <a:ext cx="3980294" cy="22147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5199" y="664612"/>
            <a:ext cx="71700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ยกเลิก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ประกาศกระทรวงศึกษาธิการ เรื่อง มาตรฐานสถาบันอุดมศึกษา พ.ศ.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๒๕๕๔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ประกาศกระทรวงศึกษาธิการ เรื่อง มาตรฐานการอุดมศึกษา พ.ศ.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๒๕๖๑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ประกาศคณะกรรมการการอุดมศึกษา เรื่อง แนวทางการน ามาตรฐานการอุดมศึกษา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สู่การปฏิบัติ พ.ศ.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๒๕๖๑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73" y="4920342"/>
            <a:ext cx="3644116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มีผลบังคับใช้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๒๗ กันยายน ๒๕๖๕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28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7" y="740343"/>
            <a:ext cx="11422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“มาตรฐานการจัดการศึกษาระดับอุดมศึกษา” หมายความว่า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ข้อกำหนดขั้นต่ำเกี่ยวกับ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คุณลักษณะของสถาบันอุดมศึกษา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 คุณภาพ และเกณฑ์อื่นในการจัด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การศึกษาของ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857" y="3236802"/>
            <a:ext cx="11422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“แผนพัฒนาสถาบันอุดมศึกษา” หมายความว่า 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แผนระยะห้าปี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ซึ่งกำหนด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ทิศทาง เป้าหมาย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และยุทธศาสตร์การพัฒนาสถาบันอุดมศึกษาซึ่งสภาสถาบันอุดมศึกษาให้ความเห็นชอบ เพื่อใช้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ในการดำเนินงาน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ของสถาบันอุดมศึกษา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29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1105588"/>
            <a:ext cx="3494805" cy="19576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8695" y="4268334"/>
            <a:ext cx="3644116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มีผลบังคับใช้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๒๗ กันยายน ๒๕๖๕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5" y="421030"/>
            <a:ext cx="11640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๕ มาตรฐานการจัดการศึกษาระดับอุดมศึกษา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</a:p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-มาตรฐานศักยภาพและ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-มาตรฐาน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ตามหน้าที่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และอำนาจ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ของสถาบันอุดมศึกษา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-มาตรฐานการดำเนินการ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เพื่อให้เป็นสถาบันอุดมศึกษาที่มีคุณภาพ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440185" y="5297714"/>
            <a:ext cx="3200189" cy="104502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rapezoid 5"/>
          <p:cNvSpPr/>
          <p:nvPr/>
        </p:nvSpPr>
        <p:spPr>
          <a:xfrm>
            <a:off x="730473" y="4223657"/>
            <a:ext cx="2656114" cy="1045029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rapezoid 6"/>
          <p:cNvSpPr/>
          <p:nvPr/>
        </p:nvSpPr>
        <p:spPr>
          <a:xfrm>
            <a:off x="1006244" y="3135086"/>
            <a:ext cx="2119085" cy="1045029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3640374" y="2484013"/>
            <a:ext cx="84402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2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-มาตรฐานการดำเนินการเพื่อให้เป็นสถาบันอุดมศึกษาที่มีคุณภาพ  </a:t>
            </a:r>
          </a:p>
          <a:p>
            <a:endParaRPr lang="th-TH" sz="32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มาตรฐานการดำเนินการตามหน้าที่และอำนาจ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ของสถาบันอุดมศึกษา</a:t>
            </a:r>
          </a:p>
          <a:p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-มาตรฐานศักยภาพและความพร้อม</a:t>
            </a:r>
            <a:endParaRPr lang="th-TH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40385" y="2852057"/>
            <a:ext cx="11495315" cy="3788228"/>
          </a:xfrm>
          <a:prstGeom prst="roundRect">
            <a:avLst/>
          </a:prstGeom>
          <a:solidFill>
            <a:schemeClr val="accent1">
              <a:alpha val="4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30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8" y="26818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มาตรฐานศักยภาพและความพร้อม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ด้านกายกาพ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ด้านวิชาการ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ด้านการเงินและการบัญชี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(๔) ด้านการบริหารจัดการ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27" y="3205145"/>
            <a:ext cx="87230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ตามหน้าที่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และอำนาจ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ของสถาบันอุดมศึกษา </a:t>
            </a:r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ด้านการจัดการเรียนการสอน</a:t>
            </a:r>
            <a:b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ด้านการวิจัยและการสร้างนวัตกรรม</a:t>
            </a:r>
            <a:b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ด้านการบริการวิชาการแก่สังคม</a:t>
            </a:r>
            <a:b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(๔) ด้านการทะนุบ ารุงศิลปะและวัฒนธรรม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31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486" y="733531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เพื่อให้เป็นสถาบันอุดมศึกษาที่มีคุณภาพ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486" y="1379862"/>
            <a:ext cx="9564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จัดทำกล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ยุทธ์เพื่อให้บรรลุ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ความสำเร็จ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ตามวิสัยทัศน์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ที่กำหนดไว้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จัดให้มีกระบวนการมีส่วนร่วมของผู้เรียนและผู้มีส่วนได้เสีย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485" y="2503768"/>
            <a:ext cx="115388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ติดตาม ทบทวน และปรับปรุงแผน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และผลกา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ให้สอดคล้องกับ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การเปลี่ยนแปลงที่เกิดขึ้นได้อย่างมี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(๔) ประเมินความต้องการด้าน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อัตรากำลัง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และขีดความสามารถของบุคลากร มีการสร้าง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สภาพแวดล้อมในการ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(๕) มีการติดตามและรายงานผลลัพธ์ จัดทำและดำเนินการตามแผนการปรับปรุง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32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4" y="318662"/>
            <a:ext cx="3494805" cy="196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673" y="4920342"/>
            <a:ext cx="3644116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มีผลบังคับใช้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๒๗ กันยายน ๒๕๖๕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6711" y="318662"/>
            <a:ext cx="77654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๖ การ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ขอตำแหน่ง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ทางวิชาการในสถาบันอุดมศึกษาให้เป็นไปตามหลักเกณฑ์ วิธีการ 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 ดังต่อไปนี้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(๑) ผู้ขอต้องมี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คุณสมบัติเฉพาะตำแหน่ง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ซึ่งพิจารณาจากคุณวุฒิการศึกษา 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ดำรงตำแหน่ง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และระยะเวลาในการสอน 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(๒) ผู้ขอต้องมีชั่วโมงสอน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ประจำวิชา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ใดวิชาหนึ่ง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ไว้ในหลักสูตรของสถาบันอุดมศึกษา 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เทียบค่าได้ไม่น้อยกว่าสามหน่วยกิตในระบบทวิภาค</a:t>
            </a:r>
            <a:b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(๓) ผู้ขอต้องเสนอผลงานทางวิชาการที่ผ่านการประเมินจากคณะผู้ทรงคุณวุฒิซึ่ง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แต่งตั้งจาก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หลากหลายสถาบัน และมีความรู้ความ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เชี่ยวชาญสำหรับ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สาขาวิชาที่เสนอขอ หรือ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สาขาวิชาที่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 (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peer reviewers)</a:t>
            </a:r>
            <a:b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๔) ผู้ขอต้องมีจริยธรรมและจรรยาบรรณทางวิชาการที่</a:t>
            </a:r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33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741" y="351313"/>
            <a:ext cx="11222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๗ ให้คณะกรรมการ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ทางวิชาการแต่งตั้งคณะอนุกรรมการ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เพื่อประเมินผลการสอนของผู้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ทางวิชาการตามหลักเกณฑ์และวิธีการที่สภา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สถาบันอุดมศึกษากำหนด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และเสนอให้คณะกรรมการดังกล่าวพิจารณา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672" y="2096072"/>
            <a:ext cx="11552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๘ ให้คณะกรรมการ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ทางวิชาการแต่งตั้งคณะผู้ทรงคุณวุฒิซึ่งไม่อยู่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ในสังกัดสถาบันอุดมศึกษานั้น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readers)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เพื่อทำหน้าที่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ประเมินผลงานทางวิชาการและ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จริยธรรมและ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จรรยาบรรณทางวิชาการ และเสนอให้คณะกรรมการดังกล่าวพิจารณา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เมื่อผู้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ทางวิชาการผ่านการประเมินผลการสอนตามข้อ ๗ แล้ว ให้คณะกรรมการ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ทางวิชาการเสนอผลการพิจารณาของคณะผู้ทรงคุณวุฒิตามวรรคหนึ่งพร้อม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ความเห็นต่อ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สภาสถาบันอุดมศึกษาว่าสมควรแต่งตั้งให้ผู้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ดำรงตำแหน่ง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นั้นหรือไม่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34</a:t>
            </a:fld>
            <a:endParaRPr lang="th-T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211" y="658182"/>
            <a:ext cx="11527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๙ คณะกรรมการหรือคณะกรรมการข้าราชการพลเรือนใน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สถาบันอุดมศึกษาอาจกำหนดให้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ทางวิชาการในสาขาวิชาหนึ่งสาขาวิชาใด ไม่ต้องแต่งตั้งคณะ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ผู้ทรงคุณวุฒิตาม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๘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ทางวิชาการที่ผู้ขอมีผลงานวิจัยที่ได้รับการเผยแพร่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จำนวนมากและ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ได้รับการอ้างอิงอย่างสูงในฐานข้อมูลนานาชาติซึ่งเป็นที่ยอมรับ และมีค่าดัชนีผลลัพธ์และ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ผลกระทบของ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life time H-index)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 ตลอดจนเป็นหัวหน้า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โครงการวิจัยสำคัญ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คณะกรรมการพิจารณาตำแหน่ง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ทางวิชาการต้องพิจารณาผลงานทางวิชาการ รวมทั้งพิจารณา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จริยธรรมและ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จรรยาบรรณทางวิชาการของผู้นั้น และ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ให้นำข้อ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 วรรคสอง มาใช้บังคับโดยอนุโลม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35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7" y="348458"/>
            <a:ext cx="11495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๑๐ ให้คณะกรรมการหรือคณะกรรมการข้าราชการพลเรือนในสถาบันอุดมศึกษา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กำหนดชื่อสาขาวิชาสำหรับการเสนอขอตำแหน่งทางวิชาการ และจัดทำบัญชีรายชื่อผู้ทรงคุณวุฒิเพื่อทำหน้าที่ประเมินผลงานทางวิชาการและจริยธรรมและจรรยาบรรณทางวิชาการ เพื่อใช้ในการพิจารณาแต่งตั้งคณะผู้ทรงคุณวุฒิตามข้อ ๘ 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36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42" y="197197"/>
            <a:ext cx="5435600" cy="6341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79" y="486858"/>
            <a:ext cx="3494805" cy="196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879" y="4557484"/>
            <a:ext cx="3644116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มีผลบังคับใช้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๒๗ กันยายน ๒๕๖๕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37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38</a:t>
            </a:fld>
            <a:endParaRPr lang="th-TH" sz="4000" b="1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40" y="107813"/>
            <a:ext cx="4656558" cy="6613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73" y="107813"/>
            <a:ext cx="4672405" cy="661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39</a:t>
            </a:fld>
            <a:endParaRPr lang="th-TH" sz="4000" b="1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142875"/>
            <a:ext cx="10029824" cy="4143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4286250"/>
            <a:ext cx="10029824" cy="24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4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513" y="244822"/>
            <a:ext cx="115681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หลักการสำคัญ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มาตรฐานคุณวุฒิระดับอุดมศึกษา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 ยกเลิกกรอบ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มาตรฐานคุณวุฒิระดับอุดมศึกษาแห่งชาติ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และส่วนที่เกี่ยวข้องทั้งหมด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 กำหนด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มาตรฐานคุณวุฒิ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ระดับอุดมศึกษาเป็น ๔ ระดับ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(๑) ระดับ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อนุปริญญา มีหนึ่งคุณวุฒิ ได้แก่ คุณวุฒิอนุปริญญา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ระดับปริญญาตรี มีหนึ่งคุณวุฒิ ได้แก่ คุณวุฒิปริญญาตรี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๓) ระดับบัณฑิตศึกษา มีสี่คุณวุฒิ ได้แก่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คุณวุฒิ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ประกาศนียบัตรบัณฑิต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คุณวุฒิ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ปริญญาโท 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คุณวุฒิ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ประกาศนียบัตรบัณฑิตชั้นสูง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คุณวุฒิ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ปริญญาเอก</a:t>
            </a:r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9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40</a:t>
            </a:fld>
            <a:endParaRPr lang="th-TH" sz="4000" b="1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1042988"/>
            <a:ext cx="100012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41</a:t>
            </a:fld>
            <a:endParaRPr lang="th-TH" sz="4000" b="1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1" y="1328739"/>
            <a:ext cx="10029824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42</a:t>
            </a:fld>
            <a:endParaRPr lang="th-TH" sz="4000" b="1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323"/>
            <a:ext cx="6440807" cy="4293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3913" y="335280"/>
            <a:ext cx="483337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วังเอ๋ยวังเวง</a:t>
            </a:r>
            <a:endParaRPr lang="th-TH" sz="40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คิดไปเอง เกรงกลัว ตัวปัญหา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กฎกระทรวง ประกาศ เคยใช้มา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ถึงเวลา ถูกระงับ ชอกช้ำใจ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กรรมการ ยกเลิก รายละเอียด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น่ารังเกียจ หมางเมิน เกินขานไข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สร้างปัญหา สารพัน อยู่ร่ำไป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อีกเมื่อไร จึงปลิดปลง ลงตัวเอย</a:t>
            </a:r>
          </a:p>
        </p:txBody>
      </p:sp>
    </p:spTree>
    <p:extLst>
      <p:ext uri="{BB962C8B-B14F-4D97-AF65-F5344CB8AC3E}">
        <p14:creationId xmlns:p14="http://schemas.microsoft.com/office/powerpoint/2010/main" val="12076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5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338" y="307211"/>
            <a:ext cx="114157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 กำหนดผลลัพธ์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การเรียนรู้ของ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ผู้สำเร็จการศึกษาอย่าง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น้อยสี่ด้าน ดังต่อไปนี้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ด้านความรู้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๒) ด้านทักษะ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๓) ด้านจริยธรรม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(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๔) ด้านลักษณะ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</a:p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(๕) ด้านวิชาการ/วิชาชีพ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เป็นไปตามที่คณะกรรมการ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ประกาศกำหนด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37" y="4160730"/>
            <a:ext cx="114157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 สามารถนำผล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 ผลลัพธ์การเรียนรู้ สมรรถนะ หรือประสบการณ์ที่ได้จาก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การเรียนรู้เพื่อพัฒนาตนเองหรือการเรียนรู้ตลอดชีวิต มาเทียบหน่วยกิตและสะสมไว้เพื่อขอรับ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คุณวุฒิตามระดับ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71563" y="958668"/>
            <a:ext cx="4872037" cy="2668951"/>
          </a:xfrm>
          <a:prstGeom prst="homePlate">
            <a:avLst/>
          </a:prstGeom>
          <a:solidFill>
            <a:schemeClr val="accent1">
              <a:alpha val="9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031514" y="1656406"/>
            <a:ext cx="5046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คณะกรรมการมาตรฐานการ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ยังไม่มีประกาศกำหนด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77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8" y="234051"/>
            <a:ext cx="3494805" cy="1957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43" y="3304774"/>
            <a:ext cx="2115793" cy="1184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011" y="1584332"/>
            <a:ext cx="2124815" cy="118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55" y="3261232"/>
            <a:ext cx="2115793" cy="1185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033" y="4908880"/>
            <a:ext cx="2115793" cy="1185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425" y="1599079"/>
            <a:ext cx="4366719" cy="459654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669143" y="2322286"/>
            <a:ext cx="725714" cy="769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ight Arrow 12"/>
          <p:cNvSpPr/>
          <p:nvPr/>
        </p:nvSpPr>
        <p:spPr>
          <a:xfrm>
            <a:off x="3193168" y="3679215"/>
            <a:ext cx="696686" cy="4354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ight Arrow 13"/>
          <p:cNvSpPr/>
          <p:nvPr/>
        </p:nvSpPr>
        <p:spPr>
          <a:xfrm>
            <a:off x="6792683" y="3679215"/>
            <a:ext cx="696686" cy="4354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ed Rectangle 15"/>
          <p:cNvSpPr/>
          <p:nvPr/>
        </p:nvSpPr>
        <p:spPr>
          <a:xfrm>
            <a:off x="4177127" y="1212854"/>
            <a:ext cx="2397844" cy="5304060"/>
          </a:xfrm>
          <a:prstGeom prst="roundRect">
            <a:avLst/>
          </a:prstGeom>
          <a:solidFill>
            <a:srgbClr val="FFFF00">
              <a:alpha val="0"/>
            </a:srgbClr>
          </a:solidFill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5738" y="5254171"/>
            <a:ext cx="3644116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มีผลบังคับใช้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</a:rPr>
              <a:t>๒๗ กันยายน ๒๕๖๕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6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8" y="301758"/>
            <a:ext cx="11538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“มาตรฐานคุณวุฒิระดับอุดมศึกษา” หมายความว่า </a:t>
            </a:r>
            <a:r>
              <a:rPr lang="th-TH" sz="3600" b="1" u="sng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เกี่ยวกับผลลัพธ์การเรียนรู้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ของผู้เรียนที่เกิดขึ้นจากการศึกษาตามมาตรฐานหลักสูตรการศึกษาระดับอุดมศึกษา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ที่กำหนดขึ้นตาม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ระดับการศึกษาแต่ละ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257" y="4441490"/>
            <a:ext cx="11538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๔ ให้ใช้มาตรฐานคุณวุฒิระดับอุดมศึกษาตามกฎกระทรวงนี้ ในการส่งเสริม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ดูแล การตรวจสอบ ติดตามและประเมินผล และการประกันคุณภาพการ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ศึกษระดับอุดมศึกษาของ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สถาบันอุดมศึกษาทุก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3201" y="4383434"/>
            <a:ext cx="11742057" cy="1988337"/>
          </a:xfrm>
          <a:prstGeom prst="roundRect">
            <a:avLst/>
          </a:prstGeom>
          <a:solidFill>
            <a:schemeClr val="accent1">
              <a:alpha val="2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61256" y="2150858"/>
            <a:ext cx="11538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“ผลลัพธ์การเรียนรู้” หมายความว่า 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ผลที่เกิดขึ้นแก่ผู้เรียน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ผ่านกระบวนการเรียนรู้ที่ได้จาก</a:t>
            </a:r>
            <a:b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ฝึกอบรม หรือประสบการณ์ที่เกิดขึ้นจากการฝึกปฏิบัติ หรือการเรียนรู้จริงในที่ทำงานระหว่างการศึกษา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7</a:t>
            </a:fld>
            <a:endParaRPr lang="th-T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6685" y="1143574"/>
            <a:ext cx="107841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สิ่งที่สถาบันอุดมศึกษาต้องดำเนินการ คือ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-กำหนดผลลัพธ์การเรียนรู้ที่เกิดขึ้นแก่ผู้เรียน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(Output)</a:t>
            </a:r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-กำหนดกระบวนการเรียนรู้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(Process)</a:t>
            </a:r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-การศึกษา </a:t>
            </a:r>
          </a:p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-การฝึกอบรม หรือการฝึกประสบการณ์</a:t>
            </a:r>
          </a:p>
          <a:p>
            <a:pPr algn="thaiDist"/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-การฝึกปฏิบัติ หรือการเรียนรู้จริงในที่ทำงานระหว่างการศึกษา</a:t>
            </a:r>
          </a:p>
          <a:p>
            <a:pPr algn="thaiDist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-มาตรฐาน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หลักสูตรการศึกษา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ระดับอุดมศึกษาตาม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ระดับการศึกษาแต่ละ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(Input)</a:t>
            </a:r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828" y="994403"/>
            <a:ext cx="11248572" cy="426866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8</a:t>
            </a:fld>
            <a:endParaRPr lang="th-TH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825" y="1050968"/>
            <a:ext cx="1768919" cy="9429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th-TH" dirty="0"/>
          </a:p>
        </p:txBody>
      </p:sp>
      <p:sp>
        <p:nvSpPr>
          <p:cNvPr id="10" name="Right Arrow 9"/>
          <p:cNvSpPr/>
          <p:nvPr/>
        </p:nvSpPr>
        <p:spPr>
          <a:xfrm>
            <a:off x="2346260" y="1285727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333825" y="2161526"/>
            <a:ext cx="1768919" cy="942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7987" y="3292033"/>
            <a:ext cx="1768919" cy="94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3205488" y="1221940"/>
            <a:ext cx="8492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มาตรฐานหลักสูตรการศึกษาระดับอุดมศึกษาตามระดับการศึกษาแต่ละระดับ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7584" y="2317094"/>
            <a:ext cx="308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กำหนดกระบวนการเรียนรู้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87934" y="3412249"/>
            <a:ext cx="4960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กำหนดผลลัพธ์การเรียนรู้ที่เกิดขึ้นแก่ผู้เรียน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815" y="159243"/>
            <a:ext cx="589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Regular Curriculum Design</a:t>
            </a:r>
            <a:endParaRPr lang="th-TH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BEE2-7083-4DA3-A604-62AB9C4B39F9}" type="slidenum">
              <a:rPr lang="th-TH" sz="4000" b="1" smtClean="0">
                <a:solidFill>
                  <a:srgbClr val="FFFF00"/>
                </a:solidFill>
              </a:rPr>
              <a:t>9</a:t>
            </a:fld>
            <a:endParaRPr lang="th-TH" sz="4000" b="1">
              <a:solidFill>
                <a:srgbClr val="FFFF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73689" y="2404413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ight Arrow 23"/>
          <p:cNvSpPr/>
          <p:nvPr/>
        </p:nvSpPr>
        <p:spPr>
          <a:xfrm>
            <a:off x="2288202" y="3539824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333825" y="4440268"/>
            <a:ext cx="1754757" cy="942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Outcome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7987" y="5570775"/>
            <a:ext cx="1754757" cy="9429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Impacts</a:t>
            </a:r>
            <a:endParaRPr lang="th-TH" dirty="0"/>
          </a:p>
        </p:txBody>
      </p:sp>
      <p:sp>
        <p:nvSpPr>
          <p:cNvPr id="27" name="Right Arrow 26"/>
          <p:cNvSpPr/>
          <p:nvPr/>
        </p:nvSpPr>
        <p:spPr>
          <a:xfrm>
            <a:off x="2259527" y="4683155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ight Arrow 27"/>
          <p:cNvSpPr/>
          <p:nvPr/>
        </p:nvSpPr>
        <p:spPr>
          <a:xfrm>
            <a:off x="2274040" y="5818566"/>
            <a:ext cx="74295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3246931" y="4627397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สมรรถนะส่วนบุคคล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9541" y="5701301"/>
            <a:ext cx="4958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การพัฒนาเศรษฐกิจ สังคม และสิ่งแวดล้อม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0753" y="914193"/>
            <a:ext cx="11596581" cy="3370456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ounded Rectangle 31"/>
          <p:cNvSpPr/>
          <p:nvPr/>
        </p:nvSpPr>
        <p:spPr>
          <a:xfrm>
            <a:off x="170753" y="4351834"/>
            <a:ext cx="11596581" cy="226668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7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1415</Words>
  <Application>Microsoft Office PowerPoint</Application>
  <PresentationFormat>Widescreen</PresentationFormat>
  <Paragraphs>213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Wasin Inkapatanakul</dc:creator>
  <cp:lastModifiedBy>Wasin Inkapatanakul</cp:lastModifiedBy>
  <cp:revision>57</cp:revision>
  <dcterms:created xsi:type="dcterms:W3CDTF">2022-04-10T08:44:43Z</dcterms:created>
  <dcterms:modified xsi:type="dcterms:W3CDTF">2022-04-13T01:17:41Z</dcterms:modified>
</cp:coreProperties>
</file>