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5" r:id="rId2"/>
    <p:sldId id="264" r:id="rId3"/>
    <p:sldId id="280" r:id="rId4"/>
    <p:sldId id="281" r:id="rId5"/>
    <p:sldId id="282" r:id="rId6"/>
    <p:sldId id="266" r:id="rId7"/>
    <p:sldId id="307" r:id="rId8"/>
    <p:sldId id="270" r:id="rId9"/>
    <p:sldId id="279" r:id="rId10"/>
    <p:sldId id="275" r:id="rId11"/>
    <p:sldId id="276" r:id="rId12"/>
    <p:sldId id="267" r:id="rId13"/>
    <p:sldId id="277" r:id="rId14"/>
    <p:sldId id="284" r:id="rId15"/>
    <p:sldId id="278" r:id="rId16"/>
    <p:sldId id="269" r:id="rId17"/>
    <p:sldId id="271" r:id="rId18"/>
    <p:sldId id="285" r:id="rId19"/>
    <p:sldId id="287" r:id="rId20"/>
    <p:sldId id="286" r:id="rId21"/>
    <p:sldId id="289" r:id="rId22"/>
    <p:sldId id="304" r:id="rId23"/>
    <p:sldId id="290" r:id="rId24"/>
    <p:sldId id="291" r:id="rId25"/>
    <p:sldId id="292" r:id="rId26"/>
    <p:sldId id="293" r:id="rId27"/>
    <p:sldId id="294" r:id="rId28"/>
    <p:sldId id="295" r:id="rId29"/>
    <p:sldId id="288" r:id="rId30"/>
    <p:sldId id="300" r:id="rId31"/>
    <p:sldId id="298" r:id="rId32"/>
    <p:sldId id="299" r:id="rId33"/>
    <p:sldId id="296" r:id="rId34"/>
    <p:sldId id="301" r:id="rId35"/>
    <p:sldId id="302" r:id="rId36"/>
    <p:sldId id="303" r:id="rId37"/>
    <p:sldId id="258" r:id="rId38"/>
    <p:sldId id="259" r:id="rId39"/>
    <p:sldId id="256" r:id="rId40"/>
    <p:sldId id="262" r:id="rId41"/>
    <p:sldId id="263" r:id="rId42"/>
    <p:sldId id="261" r:id="rId43"/>
    <p:sldId id="265" r:id="rId44"/>
    <p:sldId id="273" r:id="rId45"/>
    <p:sldId id="306" r:id="rId46"/>
    <p:sldId id="260" r:id="rId47"/>
    <p:sldId id="297" r:id="rId48"/>
    <p:sldId id="272" r:id="rId49"/>
    <p:sldId id="274" r:id="rId5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BD84F-A4EF-4C8C-A6B8-55DA1F15E4C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7280B-2A7B-424E-BDEC-B3E25A43714D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3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ทักษะ</a:t>
          </a:r>
          <a:endParaRPr lang="en-US" sz="31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568A90-DCBB-408E-8E17-47983AFE6ECC}" type="parTrans" cxnId="{CC637CE7-6255-494E-B64B-1882A42A7609}">
      <dgm:prSet/>
      <dgm:spPr/>
      <dgm:t>
        <a:bodyPr/>
        <a:lstStyle/>
        <a:p>
          <a:endParaRPr lang="en-US"/>
        </a:p>
      </dgm:t>
    </dgm:pt>
    <dgm:pt modelId="{1398AA04-A221-4E01-9438-0EFE747BEAFE}" type="sibTrans" cxnId="{CC637CE7-6255-494E-B64B-1882A42A7609}">
      <dgm:prSet/>
      <dgm:spPr/>
      <dgm:t>
        <a:bodyPr/>
        <a:lstStyle/>
        <a:p>
          <a:endParaRPr lang="en-US"/>
        </a:p>
      </dgm:t>
    </dgm:pt>
    <dgm:pt modelId="{1DA11741-FFEA-4561-B37B-5EC9A4AF8A5D}">
      <dgm:prSet phldrT="[Text]" custT="1"/>
      <dgm:spPr>
        <a:solidFill>
          <a:srgbClr val="FFC000"/>
        </a:solidFill>
      </dgm:spPr>
      <dgm:t>
        <a:bodyPr/>
        <a:lstStyle/>
        <a:p>
          <a:r>
            <a:rPr lang="th-TH" sz="3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</a:t>
          </a:r>
          <a:endParaRPr lang="en-US" sz="31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D570EE-5E64-491D-BB6B-E0E6A5AA1736}" type="parTrans" cxnId="{E946FFC2-405F-4C01-A02F-288A516A19C0}">
      <dgm:prSet/>
      <dgm:spPr/>
      <dgm:t>
        <a:bodyPr/>
        <a:lstStyle/>
        <a:p>
          <a:endParaRPr lang="en-US"/>
        </a:p>
      </dgm:t>
    </dgm:pt>
    <dgm:pt modelId="{7BE6CF8F-BA95-493D-8C0D-6DCFD188C5E9}" type="sibTrans" cxnId="{E946FFC2-405F-4C01-A02F-288A516A19C0}">
      <dgm:prSet/>
      <dgm:spPr/>
      <dgm:t>
        <a:bodyPr/>
        <a:lstStyle/>
        <a:p>
          <a:endParaRPr lang="en-US"/>
        </a:p>
      </dgm:t>
    </dgm:pt>
    <dgm:pt modelId="{364A69FB-A25F-4DF6-8404-1255EFB3988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3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คุณลักษณะ</a:t>
          </a:r>
          <a:endParaRPr lang="en-US" sz="31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0FE50F-D49A-4123-AB7E-A4A14691E471}" type="parTrans" cxnId="{F4F63BDE-C236-462A-864A-EBA7252E0CB3}">
      <dgm:prSet/>
      <dgm:spPr/>
      <dgm:t>
        <a:bodyPr/>
        <a:lstStyle/>
        <a:p>
          <a:endParaRPr lang="en-US"/>
        </a:p>
      </dgm:t>
    </dgm:pt>
    <dgm:pt modelId="{7C53952E-E147-4397-AD80-4C6913A8F9FF}" type="sibTrans" cxnId="{F4F63BDE-C236-462A-864A-EBA7252E0CB3}">
      <dgm:prSet/>
      <dgm:spPr/>
      <dgm:t>
        <a:bodyPr/>
        <a:lstStyle/>
        <a:p>
          <a:endParaRPr lang="en-US"/>
        </a:p>
      </dgm:t>
    </dgm:pt>
    <dgm:pt modelId="{01786448-5FEC-40AE-9666-2B65DCA255A3}">
      <dgm:prSet phldrT="[Text]" custT="1"/>
      <dgm:spPr/>
      <dgm:t>
        <a:bodyPr/>
        <a:lstStyle/>
        <a:p>
          <a:r>
            <a:rPr lang="th-TH" sz="3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พฤติกรรม</a:t>
          </a:r>
          <a:endParaRPr lang="en-US" sz="31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5B0912-E719-45AD-AC79-D5EE79C98F09}" type="parTrans" cxnId="{0A51D22E-8E90-4CB1-A69A-9939A0A928C0}">
      <dgm:prSet/>
      <dgm:spPr/>
      <dgm:t>
        <a:bodyPr/>
        <a:lstStyle/>
        <a:p>
          <a:endParaRPr lang="en-US"/>
        </a:p>
      </dgm:t>
    </dgm:pt>
    <dgm:pt modelId="{FC4A343A-1E01-45FE-A295-A5E1D96AB940}" type="sibTrans" cxnId="{0A51D22E-8E90-4CB1-A69A-9939A0A928C0}">
      <dgm:prSet/>
      <dgm:spPr/>
      <dgm:t>
        <a:bodyPr/>
        <a:lstStyle/>
        <a:p>
          <a:endParaRPr lang="en-US"/>
        </a:p>
      </dgm:t>
    </dgm:pt>
    <dgm:pt modelId="{12FC00AA-DEDC-4CF1-BB3E-7DFB2396F82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sz="3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แรงจูงใจ</a:t>
          </a:r>
          <a:endParaRPr lang="en-US" sz="31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E0704A-530E-4B20-8F08-69DF783A121D}" type="parTrans" cxnId="{1198D381-0904-4EA2-AA34-FC7C0C380857}">
      <dgm:prSet/>
      <dgm:spPr/>
      <dgm:t>
        <a:bodyPr/>
        <a:lstStyle/>
        <a:p>
          <a:endParaRPr lang="en-US"/>
        </a:p>
      </dgm:t>
    </dgm:pt>
    <dgm:pt modelId="{5F385A70-45DC-4F67-8B52-3051C89066B1}" type="sibTrans" cxnId="{1198D381-0904-4EA2-AA34-FC7C0C380857}">
      <dgm:prSet/>
      <dgm:spPr/>
      <dgm:t>
        <a:bodyPr/>
        <a:lstStyle/>
        <a:p>
          <a:endParaRPr lang="en-US"/>
        </a:p>
      </dgm:t>
    </dgm:pt>
    <dgm:pt modelId="{154146D0-F178-4AC6-955C-8CC2938EDBA3}" type="pres">
      <dgm:prSet presAssocID="{340BD84F-A4EF-4C8C-A6B8-55DA1F15E4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4C6C2-A846-48FA-AB6F-3AFFE012D103}" type="pres">
      <dgm:prSet presAssocID="{7517280B-2A7B-424E-BDEC-B3E25A4371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D97BF-94FB-446D-A56E-19A8E682A245}" type="pres">
      <dgm:prSet presAssocID="{1398AA04-A221-4E01-9438-0EFE747BEAF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D13D70B-D305-482D-A84F-DEEBB06E644C}" type="pres">
      <dgm:prSet presAssocID="{1398AA04-A221-4E01-9438-0EFE747BEAF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5F5222C-13E4-429B-A488-AA38B519ACA5}" type="pres">
      <dgm:prSet presAssocID="{1DA11741-FFEA-4561-B37B-5EC9A4AF8A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76BBA-4AE5-460E-87B3-FFD98D4924D3}" type="pres">
      <dgm:prSet presAssocID="{7BE6CF8F-BA95-493D-8C0D-6DCFD188C5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0EA5448-22BC-4952-B709-9668E2FD9F32}" type="pres">
      <dgm:prSet presAssocID="{7BE6CF8F-BA95-493D-8C0D-6DCFD188C5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89B9D4A-F416-4694-9BF3-38BAAED134F0}" type="pres">
      <dgm:prSet presAssocID="{364A69FB-A25F-4DF6-8404-1255EFB398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A6B67-B186-4CE2-9084-9385B30610DA}" type="pres">
      <dgm:prSet presAssocID="{7C53952E-E147-4397-AD80-4C6913A8F9F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7FFB7BD-8D77-43D8-B0CE-6E5AB26BF5B9}" type="pres">
      <dgm:prSet presAssocID="{7C53952E-E147-4397-AD80-4C6913A8F9F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40EB556-1EF4-48D6-8541-C65057673312}" type="pres">
      <dgm:prSet presAssocID="{01786448-5FEC-40AE-9666-2B65DCA255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3E8BD-9ED7-4012-BEEA-93F847085DE2}" type="pres">
      <dgm:prSet presAssocID="{FC4A343A-1E01-45FE-A295-A5E1D96AB94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92FFB19-0DAE-40A7-BD30-170328B8587F}" type="pres">
      <dgm:prSet presAssocID="{FC4A343A-1E01-45FE-A295-A5E1D96AB94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39A1FC5-2F90-427D-B3F7-4F0671511A43}" type="pres">
      <dgm:prSet presAssocID="{12FC00AA-DEDC-4CF1-BB3E-7DFB2396F8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73C6B-E2C5-41E7-B575-99EF5860B1AE}" type="pres">
      <dgm:prSet presAssocID="{5F385A70-45DC-4F67-8B52-3051C89066B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5BA7078-B9F6-475E-9CE6-48EBB3C154AF}" type="pres">
      <dgm:prSet presAssocID="{5F385A70-45DC-4F67-8B52-3051C89066B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DC9B1AD-7225-47D6-809D-C9FDCE05D1C0}" type="presOf" srcId="{7BE6CF8F-BA95-493D-8C0D-6DCFD188C5E9}" destId="{90EA5448-22BC-4952-B709-9668E2FD9F32}" srcOrd="1" destOrd="0" presId="urn:microsoft.com/office/officeart/2005/8/layout/cycle2"/>
    <dgm:cxn modelId="{062EFD75-B322-4237-AB69-520A2966597B}" type="presOf" srcId="{7517280B-2A7B-424E-BDEC-B3E25A43714D}" destId="{2234C6C2-A846-48FA-AB6F-3AFFE012D103}" srcOrd="0" destOrd="0" presId="urn:microsoft.com/office/officeart/2005/8/layout/cycle2"/>
    <dgm:cxn modelId="{1198D381-0904-4EA2-AA34-FC7C0C380857}" srcId="{340BD84F-A4EF-4C8C-A6B8-55DA1F15E4CD}" destId="{12FC00AA-DEDC-4CF1-BB3E-7DFB2396F826}" srcOrd="4" destOrd="0" parTransId="{91E0704A-530E-4B20-8F08-69DF783A121D}" sibTransId="{5F385A70-45DC-4F67-8B52-3051C89066B1}"/>
    <dgm:cxn modelId="{9FB6FB44-FF94-4700-9115-EC98E763793D}" type="presOf" srcId="{7C53952E-E147-4397-AD80-4C6913A8F9FF}" destId="{17FA6B67-B186-4CE2-9084-9385B30610DA}" srcOrd="0" destOrd="0" presId="urn:microsoft.com/office/officeart/2005/8/layout/cycle2"/>
    <dgm:cxn modelId="{8D5F444F-E7DA-475E-9D8B-14E7056B5B71}" type="presOf" srcId="{FC4A343A-1E01-45FE-A295-A5E1D96AB940}" destId="{5013E8BD-9ED7-4012-BEEA-93F847085DE2}" srcOrd="0" destOrd="0" presId="urn:microsoft.com/office/officeart/2005/8/layout/cycle2"/>
    <dgm:cxn modelId="{E081B20B-6EE3-4A77-B676-998BC2386397}" type="presOf" srcId="{5F385A70-45DC-4F67-8B52-3051C89066B1}" destId="{15BA7078-B9F6-475E-9CE6-48EBB3C154AF}" srcOrd="1" destOrd="0" presId="urn:microsoft.com/office/officeart/2005/8/layout/cycle2"/>
    <dgm:cxn modelId="{24213CF7-72B4-434B-85EC-B48701DC5F12}" type="presOf" srcId="{01786448-5FEC-40AE-9666-2B65DCA255A3}" destId="{640EB556-1EF4-48D6-8541-C65057673312}" srcOrd="0" destOrd="0" presId="urn:microsoft.com/office/officeart/2005/8/layout/cycle2"/>
    <dgm:cxn modelId="{82446FBB-3907-4E9E-96A4-820A49C6D9A7}" type="presOf" srcId="{1398AA04-A221-4E01-9438-0EFE747BEAFE}" destId="{C2BD97BF-94FB-446D-A56E-19A8E682A245}" srcOrd="0" destOrd="0" presId="urn:microsoft.com/office/officeart/2005/8/layout/cycle2"/>
    <dgm:cxn modelId="{6DC3235C-D5A6-43A5-9EB8-21EA3DBD7DA2}" type="presOf" srcId="{340BD84F-A4EF-4C8C-A6B8-55DA1F15E4CD}" destId="{154146D0-F178-4AC6-955C-8CC2938EDBA3}" srcOrd="0" destOrd="0" presId="urn:microsoft.com/office/officeart/2005/8/layout/cycle2"/>
    <dgm:cxn modelId="{2F86FE6A-7AEF-4A43-8990-40E4E965D568}" type="presOf" srcId="{1398AA04-A221-4E01-9438-0EFE747BEAFE}" destId="{8D13D70B-D305-482D-A84F-DEEBB06E644C}" srcOrd="1" destOrd="0" presId="urn:microsoft.com/office/officeart/2005/8/layout/cycle2"/>
    <dgm:cxn modelId="{9316BB66-89E8-46F1-9BF3-26DCC9EAD9BA}" type="presOf" srcId="{FC4A343A-1E01-45FE-A295-A5E1D96AB940}" destId="{C92FFB19-0DAE-40A7-BD30-170328B8587F}" srcOrd="1" destOrd="0" presId="urn:microsoft.com/office/officeart/2005/8/layout/cycle2"/>
    <dgm:cxn modelId="{4B72E237-0F4C-4CC7-9D0C-DB73FFDAC524}" type="presOf" srcId="{1DA11741-FFEA-4561-B37B-5EC9A4AF8A5D}" destId="{85F5222C-13E4-429B-A488-AA38B519ACA5}" srcOrd="0" destOrd="0" presId="urn:microsoft.com/office/officeart/2005/8/layout/cycle2"/>
    <dgm:cxn modelId="{40841080-A236-4EBC-A654-46BDA28972AA}" type="presOf" srcId="{7C53952E-E147-4397-AD80-4C6913A8F9FF}" destId="{77FFB7BD-8D77-43D8-B0CE-6E5AB26BF5B9}" srcOrd="1" destOrd="0" presId="urn:microsoft.com/office/officeart/2005/8/layout/cycle2"/>
    <dgm:cxn modelId="{A77AF39C-8B4D-41AA-B3C6-7754DFBC6F02}" type="presOf" srcId="{5F385A70-45DC-4F67-8B52-3051C89066B1}" destId="{F2D73C6B-E2C5-41E7-B575-99EF5860B1AE}" srcOrd="0" destOrd="0" presId="urn:microsoft.com/office/officeart/2005/8/layout/cycle2"/>
    <dgm:cxn modelId="{1E8B4CFF-0DC2-4539-B498-776ECF9A46A1}" type="presOf" srcId="{7BE6CF8F-BA95-493D-8C0D-6DCFD188C5E9}" destId="{20476BBA-4AE5-460E-87B3-FFD98D4924D3}" srcOrd="0" destOrd="0" presId="urn:microsoft.com/office/officeart/2005/8/layout/cycle2"/>
    <dgm:cxn modelId="{6876532A-5F68-4013-B20C-D3FD0B653F2D}" type="presOf" srcId="{364A69FB-A25F-4DF6-8404-1255EFB3988D}" destId="{289B9D4A-F416-4694-9BF3-38BAAED134F0}" srcOrd="0" destOrd="0" presId="urn:microsoft.com/office/officeart/2005/8/layout/cycle2"/>
    <dgm:cxn modelId="{E946FFC2-405F-4C01-A02F-288A516A19C0}" srcId="{340BD84F-A4EF-4C8C-A6B8-55DA1F15E4CD}" destId="{1DA11741-FFEA-4561-B37B-5EC9A4AF8A5D}" srcOrd="1" destOrd="0" parTransId="{98D570EE-5E64-491D-BB6B-E0E6A5AA1736}" sibTransId="{7BE6CF8F-BA95-493D-8C0D-6DCFD188C5E9}"/>
    <dgm:cxn modelId="{CC637CE7-6255-494E-B64B-1882A42A7609}" srcId="{340BD84F-A4EF-4C8C-A6B8-55DA1F15E4CD}" destId="{7517280B-2A7B-424E-BDEC-B3E25A43714D}" srcOrd="0" destOrd="0" parTransId="{97568A90-DCBB-408E-8E17-47983AFE6ECC}" sibTransId="{1398AA04-A221-4E01-9438-0EFE747BEAFE}"/>
    <dgm:cxn modelId="{25627A64-D61D-493F-9A73-5704B967B5BB}" type="presOf" srcId="{12FC00AA-DEDC-4CF1-BB3E-7DFB2396F826}" destId="{E39A1FC5-2F90-427D-B3F7-4F0671511A43}" srcOrd="0" destOrd="0" presId="urn:microsoft.com/office/officeart/2005/8/layout/cycle2"/>
    <dgm:cxn modelId="{F4F63BDE-C236-462A-864A-EBA7252E0CB3}" srcId="{340BD84F-A4EF-4C8C-A6B8-55DA1F15E4CD}" destId="{364A69FB-A25F-4DF6-8404-1255EFB3988D}" srcOrd="2" destOrd="0" parTransId="{560FE50F-D49A-4123-AB7E-A4A14691E471}" sibTransId="{7C53952E-E147-4397-AD80-4C6913A8F9FF}"/>
    <dgm:cxn modelId="{0A51D22E-8E90-4CB1-A69A-9939A0A928C0}" srcId="{340BD84F-A4EF-4C8C-A6B8-55DA1F15E4CD}" destId="{01786448-5FEC-40AE-9666-2B65DCA255A3}" srcOrd="3" destOrd="0" parTransId="{F45B0912-E719-45AD-AC79-D5EE79C98F09}" sibTransId="{FC4A343A-1E01-45FE-A295-A5E1D96AB940}"/>
    <dgm:cxn modelId="{E9CF968C-68DE-47BE-9398-1644DDB8E409}" type="presParOf" srcId="{154146D0-F178-4AC6-955C-8CC2938EDBA3}" destId="{2234C6C2-A846-48FA-AB6F-3AFFE012D103}" srcOrd="0" destOrd="0" presId="urn:microsoft.com/office/officeart/2005/8/layout/cycle2"/>
    <dgm:cxn modelId="{AA02A3B9-AC17-4478-82E2-30E525A23903}" type="presParOf" srcId="{154146D0-F178-4AC6-955C-8CC2938EDBA3}" destId="{C2BD97BF-94FB-446D-A56E-19A8E682A245}" srcOrd="1" destOrd="0" presId="urn:microsoft.com/office/officeart/2005/8/layout/cycle2"/>
    <dgm:cxn modelId="{70BEDFB0-DECC-41BC-87D3-2968294143AB}" type="presParOf" srcId="{C2BD97BF-94FB-446D-A56E-19A8E682A245}" destId="{8D13D70B-D305-482D-A84F-DEEBB06E644C}" srcOrd="0" destOrd="0" presId="urn:microsoft.com/office/officeart/2005/8/layout/cycle2"/>
    <dgm:cxn modelId="{BCF69909-B541-4A29-BC10-840690B7F2EF}" type="presParOf" srcId="{154146D0-F178-4AC6-955C-8CC2938EDBA3}" destId="{85F5222C-13E4-429B-A488-AA38B519ACA5}" srcOrd="2" destOrd="0" presId="urn:microsoft.com/office/officeart/2005/8/layout/cycle2"/>
    <dgm:cxn modelId="{241B66CA-D473-47E1-B12A-C9A000325706}" type="presParOf" srcId="{154146D0-F178-4AC6-955C-8CC2938EDBA3}" destId="{20476BBA-4AE5-460E-87B3-FFD98D4924D3}" srcOrd="3" destOrd="0" presId="urn:microsoft.com/office/officeart/2005/8/layout/cycle2"/>
    <dgm:cxn modelId="{5BB292B7-F3F2-4032-9672-F0542B02AAA6}" type="presParOf" srcId="{20476BBA-4AE5-460E-87B3-FFD98D4924D3}" destId="{90EA5448-22BC-4952-B709-9668E2FD9F32}" srcOrd="0" destOrd="0" presId="urn:microsoft.com/office/officeart/2005/8/layout/cycle2"/>
    <dgm:cxn modelId="{68D668E0-6AE3-49F2-8964-65EAD7265B0F}" type="presParOf" srcId="{154146D0-F178-4AC6-955C-8CC2938EDBA3}" destId="{289B9D4A-F416-4694-9BF3-38BAAED134F0}" srcOrd="4" destOrd="0" presId="urn:microsoft.com/office/officeart/2005/8/layout/cycle2"/>
    <dgm:cxn modelId="{D8C0C18E-9B7F-4660-A64F-02A1F3EB06D0}" type="presParOf" srcId="{154146D0-F178-4AC6-955C-8CC2938EDBA3}" destId="{17FA6B67-B186-4CE2-9084-9385B30610DA}" srcOrd="5" destOrd="0" presId="urn:microsoft.com/office/officeart/2005/8/layout/cycle2"/>
    <dgm:cxn modelId="{A56DD047-1370-41FE-A913-D1BF036500B3}" type="presParOf" srcId="{17FA6B67-B186-4CE2-9084-9385B30610DA}" destId="{77FFB7BD-8D77-43D8-B0CE-6E5AB26BF5B9}" srcOrd="0" destOrd="0" presId="urn:microsoft.com/office/officeart/2005/8/layout/cycle2"/>
    <dgm:cxn modelId="{EE8DB764-127E-4C83-A11F-A692B37ED40C}" type="presParOf" srcId="{154146D0-F178-4AC6-955C-8CC2938EDBA3}" destId="{640EB556-1EF4-48D6-8541-C65057673312}" srcOrd="6" destOrd="0" presId="urn:microsoft.com/office/officeart/2005/8/layout/cycle2"/>
    <dgm:cxn modelId="{FD015810-4B97-4F55-9BF5-8170A9BA4606}" type="presParOf" srcId="{154146D0-F178-4AC6-955C-8CC2938EDBA3}" destId="{5013E8BD-9ED7-4012-BEEA-93F847085DE2}" srcOrd="7" destOrd="0" presId="urn:microsoft.com/office/officeart/2005/8/layout/cycle2"/>
    <dgm:cxn modelId="{188CE79E-BD72-4E82-9CC8-3FB7BDA24107}" type="presParOf" srcId="{5013E8BD-9ED7-4012-BEEA-93F847085DE2}" destId="{C92FFB19-0DAE-40A7-BD30-170328B8587F}" srcOrd="0" destOrd="0" presId="urn:microsoft.com/office/officeart/2005/8/layout/cycle2"/>
    <dgm:cxn modelId="{BBA8C471-A81E-4A1F-A835-BB5790424B2D}" type="presParOf" srcId="{154146D0-F178-4AC6-955C-8CC2938EDBA3}" destId="{E39A1FC5-2F90-427D-B3F7-4F0671511A43}" srcOrd="8" destOrd="0" presId="urn:microsoft.com/office/officeart/2005/8/layout/cycle2"/>
    <dgm:cxn modelId="{0F74CB51-5EA9-48A7-BDC8-8AD815DDAD6A}" type="presParOf" srcId="{154146D0-F178-4AC6-955C-8CC2938EDBA3}" destId="{F2D73C6B-E2C5-41E7-B575-99EF5860B1AE}" srcOrd="9" destOrd="0" presId="urn:microsoft.com/office/officeart/2005/8/layout/cycle2"/>
    <dgm:cxn modelId="{CEF25F78-72F2-41EF-88D6-6990556F31D0}" type="presParOf" srcId="{F2D73C6B-E2C5-41E7-B575-99EF5860B1AE}" destId="{15BA7078-B9F6-475E-9CE6-48EBB3C154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4C6C2-A846-48FA-AB6F-3AFFE012D103}">
      <dsp:nvSpPr>
        <dsp:cNvPr id="0" name=""/>
        <dsp:cNvSpPr/>
      </dsp:nvSpPr>
      <dsp:spPr>
        <a:xfrm>
          <a:off x="2570741" y="996"/>
          <a:ext cx="1873678" cy="187367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ทักษะ</a:t>
          </a:r>
          <a:endParaRPr lang="en-US" sz="31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45135" y="275390"/>
        <a:ext cx="1324890" cy="1324890"/>
      </dsp:txXfrm>
    </dsp:sp>
    <dsp:sp modelId="{C2BD97BF-94FB-446D-A56E-19A8E682A245}">
      <dsp:nvSpPr>
        <dsp:cNvPr id="0" name=""/>
        <dsp:cNvSpPr/>
      </dsp:nvSpPr>
      <dsp:spPr>
        <a:xfrm rot="2160000">
          <a:off x="4384841" y="1439413"/>
          <a:ext cx="496580" cy="63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399067" y="1522104"/>
        <a:ext cx="347606" cy="379420"/>
      </dsp:txXfrm>
    </dsp:sp>
    <dsp:sp modelId="{85F5222C-13E4-429B-A488-AA38B519ACA5}">
      <dsp:nvSpPr>
        <dsp:cNvPr id="0" name=""/>
        <dsp:cNvSpPr/>
      </dsp:nvSpPr>
      <dsp:spPr>
        <a:xfrm>
          <a:off x="4844582" y="1653039"/>
          <a:ext cx="1873678" cy="18736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</a:t>
          </a:r>
          <a:endParaRPr lang="en-US" sz="31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18976" y="1927433"/>
        <a:ext cx="1324890" cy="1324890"/>
      </dsp:txXfrm>
    </dsp:sp>
    <dsp:sp modelId="{20476BBA-4AE5-460E-87B3-FFD98D4924D3}">
      <dsp:nvSpPr>
        <dsp:cNvPr id="0" name=""/>
        <dsp:cNvSpPr/>
      </dsp:nvSpPr>
      <dsp:spPr>
        <a:xfrm rot="6480000">
          <a:off x="5103209" y="3596859"/>
          <a:ext cx="496580" cy="63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5200714" y="3652491"/>
        <a:ext cx="347606" cy="379420"/>
      </dsp:txXfrm>
    </dsp:sp>
    <dsp:sp modelId="{289B9D4A-F416-4694-9BF3-38BAAED134F0}">
      <dsp:nvSpPr>
        <dsp:cNvPr id="0" name=""/>
        <dsp:cNvSpPr/>
      </dsp:nvSpPr>
      <dsp:spPr>
        <a:xfrm>
          <a:off x="3976052" y="4326099"/>
          <a:ext cx="1873678" cy="187367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คุณลักษณะ</a:t>
          </a:r>
          <a:endParaRPr lang="en-US" sz="31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50446" y="4600493"/>
        <a:ext cx="1324890" cy="1324890"/>
      </dsp:txXfrm>
    </dsp:sp>
    <dsp:sp modelId="{17FA6B67-B186-4CE2-9084-9385B30610DA}">
      <dsp:nvSpPr>
        <dsp:cNvPr id="0" name=""/>
        <dsp:cNvSpPr/>
      </dsp:nvSpPr>
      <dsp:spPr>
        <a:xfrm rot="10800000">
          <a:off x="3273345" y="4946755"/>
          <a:ext cx="496580" cy="63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22319" y="5073228"/>
        <a:ext cx="347606" cy="379420"/>
      </dsp:txXfrm>
    </dsp:sp>
    <dsp:sp modelId="{640EB556-1EF4-48D6-8541-C65057673312}">
      <dsp:nvSpPr>
        <dsp:cNvPr id="0" name=""/>
        <dsp:cNvSpPr/>
      </dsp:nvSpPr>
      <dsp:spPr>
        <a:xfrm>
          <a:off x="1165430" y="4326099"/>
          <a:ext cx="1873678" cy="187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พฤติกรรม</a:t>
          </a:r>
          <a:endParaRPr lang="en-US" sz="31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9824" y="4600493"/>
        <a:ext cx="1324890" cy="1324890"/>
      </dsp:txXfrm>
    </dsp:sp>
    <dsp:sp modelId="{5013E8BD-9ED7-4012-BEEA-93F847085DE2}">
      <dsp:nvSpPr>
        <dsp:cNvPr id="0" name=""/>
        <dsp:cNvSpPr/>
      </dsp:nvSpPr>
      <dsp:spPr>
        <a:xfrm rot="15120000">
          <a:off x="1424057" y="3623591"/>
          <a:ext cx="496580" cy="63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1521562" y="3820905"/>
        <a:ext cx="347606" cy="379420"/>
      </dsp:txXfrm>
    </dsp:sp>
    <dsp:sp modelId="{E39A1FC5-2F90-427D-B3F7-4F0671511A43}">
      <dsp:nvSpPr>
        <dsp:cNvPr id="0" name=""/>
        <dsp:cNvSpPr/>
      </dsp:nvSpPr>
      <dsp:spPr>
        <a:xfrm>
          <a:off x="296900" y="1653039"/>
          <a:ext cx="1873678" cy="187367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แรงจูงใจ</a:t>
          </a:r>
          <a:endParaRPr lang="en-US" sz="31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71294" y="1927433"/>
        <a:ext cx="1324890" cy="1324890"/>
      </dsp:txXfrm>
    </dsp:sp>
    <dsp:sp modelId="{F2D73C6B-E2C5-41E7-B575-99EF5860B1AE}">
      <dsp:nvSpPr>
        <dsp:cNvPr id="0" name=""/>
        <dsp:cNvSpPr/>
      </dsp:nvSpPr>
      <dsp:spPr>
        <a:xfrm rot="19440000">
          <a:off x="2111000" y="1455934"/>
          <a:ext cx="496580" cy="63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125226" y="1626189"/>
        <a:ext cx="347606" cy="379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956B-2824-47BE-95B1-FE998E15D479}" type="datetimeFigureOut">
              <a:rPr lang="th-TH" smtClean="0"/>
              <a:t>13/04/65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48D03-4222-4174-A70D-7BC50C5C18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63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8AAB-DE3E-4661-A6AC-199BA8780C76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9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FB7-7399-410A-92BD-77779E023769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66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8240-3755-4D20-8711-33E3C6DF28AE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665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C949-E382-4654-8C63-DB501D76841B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452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D724-157D-4289-AD22-3A34F58F52A0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510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E55-B0F6-4BA0-A0A0-832FB1CFBF78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58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9E84-DF9C-4D9F-B36B-BB2E23C2DB4F}" type="datetime1">
              <a:rPr lang="th-TH" smtClean="0"/>
              <a:t>13/04/65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85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DD0D-8BCE-47DD-99C3-4D45241B3C3C}" type="datetime1">
              <a:rPr lang="th-TH" smtClean="0"/>
              <a:t>13/04/65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54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EA7E-30BA-4908-80D1-0A0E25445498}" type="datetime1">
              <a:rPr lang="th-TH" smtClean="0"/>
              <a:t>13/04/65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98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B480-1638-41A2-B8EB-0242796EF1A3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26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038F-7FE6-4012-AB18-8092EEE31D3A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22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12F0-1A9E-4E09-8236-6D547733BF48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EA03-FC0E-4C2A-A277-B6FFAAD832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2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693" y="4422102"/>
            <a:ext cx="597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วศิน อิงคพัฒนากุล</a:t>
            </a:r>
          </a:p>
          <a:p>
            <a:pPr algn="ctr"/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019" y="1498388"/>
            <a:ext cx="597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การจัดการเรียนรู้ในระดับอุดมศึกษา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Higher Education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 Outcome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03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825" y="1050968"/>
            <a:ext cx="1768919" cy="942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10" name="Right Arrow 9"/>
          <p:cNvSpPr/>
          <p:nvPr/>
        </p:nvSpPr>
        <p:spPr>
          <a:xfrm>
            <a:off x="2346260" y="1285727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333825" y="2161526"/>
            <a:ext cx="1768919" cy="942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987" y="3292033"/>
            <a:ext cx="1768919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205488" y="1221940"/>
            <a:ext cx="8492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มาตรฐานหลักสูตรการศึกษาระดับอุดมศึกษาตามระดับการศึกษาแต่ละระดับ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7584" y="2317094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กำหนดกระบวนการเรียนรู้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7934" y="3412249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กำหนดผลลัพธ์การเรียนรู้ที่เกิดขึ้นแก่ผู้เรียน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815" y="159243"/>
            <a:ext cx="589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Regular Curriculum Design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10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73689" y="2404413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2288202" y="3539824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333825" y="4440268"/>
            <a:ext cx="1754757" cy="942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7987" y="5570775"/>
            <a:ext cx="1754757" cy="9429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Impacts</a:t>
            </a:r>
            <a:endParaRPr lang="th-TH" dirty="0"/>
          </a:p>
        </p:txBody>
      </p:sp>
      <p:sp>
        <p:nvSpPr>
          <p:cNvPr id="27" name="Right Arrow 26"/>
          <p:cNvSpPr/>
          <p:nvPr/>
        </p:nvSpPr>
        <p:spPr>
          <a:xfrm>
            <a:off x="2259527" y="4683155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ight Arrow 27"/>
          <p:cNvSpPr/>
          <p:nvPr/>
        </p:nvSpPr>
        <p:spPr>
          <a:xfrm>
            <a:off x="2274040" y="5818566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3246931" y="4627397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สมรรถนะส่วนบุคคล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9541" y="5701301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 สังคม และสิ่งแวดล้อม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0753" y="914193"/>
            <a:ext cx="11596581" cy="337045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170753" y="4351834"/>
            <a:ext cx="11596581" cy="226668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7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5071" y="3235953"/>
            <a:ext cx="1754757" cy="942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10" name="Right Arrow 9"/>
          <p:cNvSpPr/>
          <p:nvPr/>
        </p:nvSpPr>
        <p:spPr>
          <a:xfrm>
            <a:off x="2433344" y="3470712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435071" y="4346511"/>
            <a:ext cx="1754757" cy="942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233" y="5477018"/>
            <a:ext cx="1754757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274668" y="5627911"/>
            <a:ext cx="8492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มาตรฐานหลักสูตรการศึกษาระดับอุดมศึกษาตามระดับการศึกษาแต่ละระดับ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4668" y="4502079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กำหนดกระบวนการเรียนรู้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4668" y="3387403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กำหนดผลลัพธ์การเรียนรู้ที่เกิดขึ้นแก่ผู้เรียน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61" y="159243"/>
            <a:ext cx="589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Backward Curriculum Design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11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360773" y="4589398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2375286" y="5724809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480566" y="2089980"/>
            <a:ext cx="1754757" cy="942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565" y="968854"/>
            <a:ext cx="1754757" cy="9429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Impacts</a:t>
            </a:r>
            <a:endParaRPr lang="th-TH" dirty="0"/>
          </a:p>
        </p:txBody>
      </p:sp>
      <p:sp>
        <p:nvSpPr>
          <p:cNvPr id="19" name="Right Arrow 18"/>
          <p:cNvSpPr/>
          <p:nvPr/>
        </p:nvSpPr>
        <p:spPr>
          <a:xfrm>
            <a:off x="2360773" y="1300015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>
            <a:off x="2375286" y="2332867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3310107" y="2251475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สมรรถนะส่วนบุคคล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271" y="1233586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 สังคม และสิ่งแวดล้อม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0619" y="910671"/>
            <a:ext cx="11476715" cy="216582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170753" y="3167528"/>
            <a:ext cx="11596581" cy="345098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7373256" y="1711753"/>
            <a:ext cx="427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Interdisciplinary Curriculum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34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7028" y="232228"/>
            <a:ext cx="597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endParaRPr lang="en-US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(Competency)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12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374" y="1432557"/>
            <a:ext cx="1149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-การเปลี่ยนแปลงมิติของสังคม เศรษฐกิจ สิ่งแวดล้อม สาธารณสุข และวัฒนธรรม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986" y="4230588"/>
            <a:ext cx="7381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“ทักษะแห่งศตวรรษที่ ๒๑” ประกอบด้วย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-ทักษะชีวิตและการทำงาน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ทักษะการเรียนรู้และนวัตกรรม 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-ทักษะด้านสารสนเทศ สื่อ และเทคโนโลยี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949" y="2090172"/>
            <a:ext cx="1146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-การถูกแทนที่ด้วยแนวคิด รูปแบบวิธีการ ความเชื่อและ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027" y="2712898"/>
            <a:ext cx="11420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-มี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 การปรับตัว และการบริหารจัดการที่สอดคล้องกับยุค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สมัย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027" y="3341788"/>
            <a:ext cx="11420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-โลกในศตวรรษที่ ๒๑ ขับเคลื่อนด้วยข้อมูล ความรู้และนวัตกรรม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4554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1"/>
          <p:cNvSpPr/>
          <p:nvPr/>
        </p:nvSpPr>
        <p:spPr>
          <a:xfrm>
            <a:off x="261258" y="0"/>
            <a:ext cx="5764366" cy="70193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ความต้องการใหม่ๆ 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66627"/>
              </p:ext>
            </p:extLst>
          </p:nvPr>
        </p:nvGraphicFramePr>
        <p:xfrm>
          <a:off x="261258" y="701935"/>
          <a:ext cx="11611428" cy="593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531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ความรู้ชุดใหม่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ทักษะชุดใหม่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คุณลักษณะแบบใหม่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4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Rs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Microsoft YaHei UI" panose="020B0503020204020204" pitchFamily="34" charset="-122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เศรษฐกิจ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 ธุรกิจ และการเป็นผู้ประกอบการ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สุขภาพ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สิ่งแวดล้อม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การเรียนรู้ข้ามวัฒนธรรม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สื่อสารสนเทศ เทคโนโลยี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Microsoft YaHei UI" panose="020B0503020204020204" pitchFamily="34" charset="-122"/>
                          <a:cs typeface="TH SarabunPSK" panose="020B0500040200020003" pitchFamily="34" charset="-34"/>
                        </a:rPr>
                        <a:t>การปกครองและหน้าที่พลเมือง ฯลฯ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Microsoft YaHei UI" panose="020B0503020204020204" pitchFamily="34" charset="-122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ทักษะแห่งศตวรรษที่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; 8Cs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Critical thinking &amp; problem solving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Creativity &amp; Innovation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Cross-cultural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understanding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Communication, Information &amp; Media Literacy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Computing &amp; Media Literacy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Career&amp; Learning Self-Reliance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Change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ใฝ่เรียนรู้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สู้สิ่งยาก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พึ่งตนเอง สร้างอาชีพได้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ปรับตัวได้ดี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มีสุนทรียภาพ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มีวินัย ขยัน อดทน ซื่อสัตย์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growth mindset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ทำงานเก่ง มีสมรรถนะสูง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ฯลฯ 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91" y="5018489"/>
            <a:ext cx="2387183" cy="1878711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534400" y="62707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84878A-A5D1-4D6F-93AF-BD1E529B686A}" type="slidenum">
              <a:rPr lang="th-TH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13</a:t>
            </a:fld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6017736"/>
            <a:ext cx="473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ดร.บังอร  เสรี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รัตน์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0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14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314" y="145144"/>
            <a:ext cx="64443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สมรรถนะที่จำเป็นในศตวรรษที่ ๒๑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3" y="740379"/>
            <a:ext cx="69209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Leadership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มีความเป็นผู้นำสูง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197" y="3703957"/>
            <a:ext cx="117937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Productivity and Accountability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มีความรับผิดชอบ มีความสามารถในการสร้างผลงาน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13" y="1298635"/>
            <a:ext cx="69209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Critical Thinking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มีทักษะการคิดอย่างมีเหตุผล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344" y="1922653"/>
            <a:ext cx="8694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Collaboration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มีความสามารถในการทำงานร่วมกับผู้อื่นได้อย่างดี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313" y="2511995"/>
            <a:ext cx="69209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Communication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มีทักษะการสื่อความที่ดี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314" y="3119359"/>
            <a:ext cx="63082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Adaptability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ความสามารถในการปรับตัว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313" y="42915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Innovation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มีทักษะในการคิดสิ่งใหม่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2" y="4868546"/>
            <a:ext cx="113211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Accessing, analyzing and synthesizing information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สามารถคิดวิเคราะห์ สังเคราะห์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312" y="5404889"/>
            <a:ext cx="1103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Global Citizenship </a:t>
            </a:r>
            <a:r>
              <a:rPr lang="th-TH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มีทักษะในการปรับตัวให้เข้ากับวัฒนธรรมใหม่ๆ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12" y="6028195"/>
            <a:ext cx="59057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Entrepreneurialism </a:t>
            </a:r>
            <a:r>
              <a:rPr lang="th-TH" sz="34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มีความเป็นผู้ประกอบการ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9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C3291F8-1E5B-6744-94BB-EE946A2F00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33872" y="476673"/>
            <a:ext cx="9144000" cy="734901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noFill/>
          </a:ln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th-TH" sz="2000" dirty="0">
                <a:latin typeface="RSU" panose="02000506040000020003" pitchFamily="2" charset="-34"/>
                <a:cs typeface="RSU" panose="02000506040000020003" pitchFamily="2" charset="-34"/>
              </a:rPr>
              <a:t>   </a:t>
            </a:r>
            <a:endParaRPr lang="en-US" sz="20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583" r="10397"/>
          <a:stretch/>
        </p:blipFill>
        <p:spPr>
          <a:xfrm>
            <a:off x="703551" y="159048"/>
            <a:ext cx="10820165" cy="5617638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544272" y="64533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84878A-A5D1-4D6F-93AF-BD1E529B686A}" type="slidenum">
              <a:rPr lang="th-TH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15</a:t>
            </a:fld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6017736"/>
            <a:ext cx="473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ดร.บังอร  เสรี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รัตน์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3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16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188" y="332809"/>
            <a:ext cx="11415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หมายถึง คุณลักษณะที่ซ่อนอยู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ภายในตัว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เหล่านี้ จะเป็น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ผลักดันให้บุคคล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สร้างผล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การปฏิบัติงานในงานที่ตน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รับผิดชอบให้สู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เหนือกว่าเกณฑ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ที่กําหนด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 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มีองค์ประกอบ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ที่สําคัญ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ประกอบด้วย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7" y="2523322"/>
            <a:ext cx="11415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Skills)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สิ่งที่บุคคลกระทํา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ได้ดีและฝึกปฏิบัติเป็นประจํา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จนเกิดความชํานาญ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85" y="3723651"/>
            <a:ext cx="11572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ความรู้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ความรู้เฉพาะด้านข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องบุคคล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ความรู้เกี่ยวกับหลักสูตรการ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สอน การบริหารจัดการและการ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คณิตศาสตร์ เป็นต้น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5" y="4971355"/>
            <a:ext cx="11229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Characteristic)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ลักษณะทางกายภาพ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ต่อข้อมูล หรือสถานการณ์ต่าง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ที่เกิดขึ้น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ได้อย่างสม่ำเสมอ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7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17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387" y="279053"/>
            <a:ext cx="1143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Behavior)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กิริยาอาการที่แสดงออกในทุกรูปแบบที่เห็น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ภายนอกเพื่อตอบสนอง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เร้าทั้ง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ภายในและภายนอก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386" y="1479382"/>
            <a:ext cx="11110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Motivation)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สิ่ง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เป็นแรง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ขับจากภายในตนเองและแรงขับ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จากภายนอก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ให้บุคคล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แสดงพฤติกรรมออกมา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385" y="2700405"/>
            <a:ext cx="11439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การแสดงออกของพฤติกรรมซึ่งบุคคล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ได้แสดง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ออกมาใน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แบบอย่าง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เป็นเอกลักษณ์เฉพาะ ได้แก่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และฝึกปฏิบัติเป็นประจํา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เกิดเป็นค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วามชํานาญ แสดงออกเพื่อตอบสนอง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เร้าทั้ง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 พฤติกรรม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และแรงจูงใจ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สิ่งต่าง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เป็นแรง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ขับจากภายในตนเอง และแรงขับจากภายนอกทํา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ให้บุคคล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แสดงพฤติกรรมออกมา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ซึ่งแต่ละ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ต้องมีเป็น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ของตนเองเพื่อที่จะสามารถปฏิบัติงาน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ในหน้าที่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ตนให้ประสบ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ความสําเร็จตามสมรรถนะของ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 หรือทำตามหน้าที่ที่กําหนดได้อย่างดีมี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ประสิทธิภาพและประสิทธิผล</a:t>
            </a:r>
          </a:p>
        </p:txBody>
      </p:sp>
    </p:spTree>
    <p:extLst>
      <p:ext uri="{BB962C8B-B14F-4D97-AF65-F5344CB8AC3E}">
        <p14:creationId xmlns:p14="http://schemas.microsoft.com/office/powerpoint/2010/main" val="9783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18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00121" y="400051"/>
            <a:ext cx="1728787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3245" y="400051"/>
            <a:ext cx="1728787" cy="5715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6368" y="400051"/>
            <a:ext cx="1728787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29491" y="400050"/>
            <a:ext cx="1728787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72614" y="400049"/>
            <a:ext cx="1728787" cy="57150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0121" y="4186233"/>
            <a:ext cx="10301280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งาน/สถานการณ์ต่าง ๆ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0121" y="1685926"/>
            <a:ext cx="1030128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0121" y="2914649"/>
            <a:ext cx="10301280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การกระทำ/การปฏิบัติ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5832" y="5421311"/>
            <a:ext cx="10301280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ผลสำเร็จตามเกณฑ์ที่กำหนด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600200" y="1085850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Down Arrow 22"/>
          <p:cNvSpPr/>
          <p:nvPr/>
        </p:nvSpPr>
        <p:spPr>
          <a:xfrm>
            <a:off x="3671890" y="1108080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Down Arrow 23"/>
          <p:cNvSpPr/>
          <p:nvPr/>
        </p:nvSpPr>
        <p:spPr>
          <a:xfrm>
            <a:off x="5786447" y="1068392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Down Arrow 24"/>
          <p:cNvSpPr/>
          <p:nvPr/>
        </p:nvSpPr>
        <p:spPr>
          <a:xfrm>
            <a:off x="8029576" y="1108080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Down Arrow 25"/>
          <p:cNvSpPr/>
          <p:nvPr/>
        </p:nvSpPr>
        <p:spPr>
          <a:xfrm>
            <a:off x="10186988" y="1092993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Down Arrow 28"/>
          <p:cNvSpPr/>
          <p:nvPr/>
        </p:nvSpPr>
        <p:spPr>
          <a:xfrm>
            <a:off x="5786447" y="2411409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Down Arrow 33"/>
          <p:cNvSpPr/>
          <p:nvPr/>
        </p:nvSpPr>
        <p:spPr>
          <a:xfrm>
            <a:off x="5786447" y="3567905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Down Arrow 38"/>
          <p:cNvSpPr/>
          <p:nvPr/>
        </p:nvSpPr>
        <p:spPr>
          <a:xfrm>
            <a:off x="5786447" y="4865685"/>
            <a:ext cx="300038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9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19</a:t>
            </a:fld>
            <a:endParaRPr lang="th-TH" sz="4000" b="1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0474425"/>
              </p:ext>
            </p:extLst>
          </p:nvPr>
        </p:nvGraphicFramePr>
        <p:xfrm>
          <a:off x="0" y="314325"/>
          <a:ext cx="7015162" cy="620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401056" y="3729035"/>
            <a:ext cx="3443305" cy="51435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งาน/สถานการณ์ต่าง ๆ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01056" y="1728784"/>
            <a:ext cx="3443305" cy="5000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01056" y="2697173"/>
            <a:ext cx="3443305" cy="5230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การกระทำ/การปฏิบัติ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6767" y="4721221"/>
            <a:ext cx="3443305" cy="450853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ผลสำเร็จตามเกณฑ์ที่กำหนด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901271" y="3310735"/>
            <a:ext cx="300038" cy="3762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9894137" y="4326321"/>
            <a:ext cx="300038" cy="33259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9901271" y="2305858"/>
            <a:ext cx="300038" cy="3762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171447" y="185738"/>
            <a:ext cx="6693809" cy="6535737"/>
          </a:xfrm>
          <a:prstGeom prst="roundRect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Arrow 13"/>
          <p:cNvSpPr/>
          <p:nvPr/>
        </p:nvSpPr>
        <p:spPr>
          <a:xfrm>
            <a:off x="7431314" y="1795017"/>
            <a:ext cx="508000" cy="37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7446964" y="2770815"/>
            <a:ext cx="508000" cy="37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/>
          <p:cNvSpPr/>
          <p:nvPr/>
        </p:nvSpPr>
        <p:spPr>
          <a:xfrm>
            <a:off x="7446964" y="3798317"/>
            <a:ext cx="508000" cy="37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Arrow 16"/>
          <p:cNvSpPr/>
          <p:nvPr/>
        </p:nvSpPr>
        <p:spPr>
          <a:xfrm>
            <a:off x="7483928" y="4758753"/>
            <a:ext cx="508000" cy="37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5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1636040"/>
            <a:ext cx="597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(Learning Outcome)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486" y="2448840"/>
            <a:ext cx="597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(Competency)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14" y="3240476"/>
            <a:ext cx="1137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การศึกษาเชิงบูรณาการกับการทำงาน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Cooperative and Work Integrated Education: CWIE) </a:t>
            </a:r>
            <a:endParaRPr lang="th-TH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678600"/>
            <a:ext cx="597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ขอบเขตเนื้อหา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58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20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741" y="387459"/>
            <a:ext cx="11596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ประเภทของสมรรถนะ</a:t>
            </a:r>
            <a:endParaRPr lang="en-US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5475" indent="-625475">
              <a:buFont typeface="+mj-cs"/>
              <a:buAutoNum type="thaiNumPeriod"/>
            </a:pP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  สมรรถนะแกน  สมรรถนะทั่วไป สมรรถนะ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(Core Competencies/ Generic Competencies)</a:t>
            </a:r>
          </a:p>
          <a:p>
            <a:pPr marL="625475" indent="-625475">
              <a:buFont typeface="+mj-cs"/>
              <a:buAutoNum type="thaiNumPeriod"/>
            </a:pP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สมรรถนะเฉพาะ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(Specific Competencies)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39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206450"/>
            <a:ext cx="2743200" cy="365125"/>
          </a:xfrm>
        </p:spPr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21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" y="500955"/>
            <a:ext cx="877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การศึกษาฐานสมรรถนะ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 Education - CBE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29" y="555824"/>
            <a:ext cx="11657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หมายถึง กระบวนการ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สร้างสมรรถนะเพื่อให้ผู้เรียนสามารถพร้อมรับ และเผชิญกับการเปลี่ยนแปลงต่าง ๆ ได้อย่าง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 ตอบโจทย์ความต้องการของประเทศ และพัฒนาตนเองได้อย่างเต็มศักยภาพ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ตามความสนใจ และความถนัดของตน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29" y="2982707"/>
            <a:ext cx="11160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องค์ประกอบสำคัญการศึกษาฐานสมรรถนะ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 Education - CBE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3813255"/>
            <a:ext cx="922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-หลักสูตรฐานสมรรถนะ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 Curriculum - CB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29" y="4681371"/>
            <a:ext cx="1019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-การจัดการเรียนรู้ฐานสมรรถนะ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 Instruction - CBI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29" y="5527252"/>
            <a:ext cx="1097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-การวัดและประเมินผลฐานสมรรถนะ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 Assessment - CBA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78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22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028700"/>
            <a:ext cx="93440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23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3" y="150336"/>
            <a:ext cx="11024967" cy="62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24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0" y="214313"/>
            <a:ext cx="11703195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25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2" y="200025"/>
            <a:ext cx="11587606" cy="65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26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9" y="200025"/>
            <a:ext cx="11659825" cy="64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27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4" y="200025"/>
            <a:ext cx="11672886" cy="65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28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00025"/>
            <a:ext cx="11730037" cy="65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29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1"/>
            <a:ext cx="11715750" cy="6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600" y="217718"/>
            <a:ext cx="597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(Learning Outcome)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6" y="997139"/>
            <a:ext cx="11681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ผลลัพธ์การเรียนรู้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Learning Outcomes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หมายถึง พฤติกรรมที่ผู้เรียนสามารถแสดง ออกเป็นรูปธรรมและสามารถวัดและประเมินผลได้ ผลลัพธ์การเรียนรู้เป็นความสําเร็จ ของผู้เรียนหลังจากจบการเรียนรู้ในแต่ละบทเรียน ชุดวิชา รายวิชา กิจกรรมเสริมหลักสูตร และ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85" y="3349005"/>
            <a:ext cx="11681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ผลลัพธ์การเรียนรู้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Learning Outcomes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หมายถึง สิ่ง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ที่ผู้เรียนต้องสามารถทําได้หลังกระบวนการการเรียนรู้แต่ละบทเรียน รายวิชา หลักสูตร ฯลฯ โดย พฤติกรรมเหล่านั้นเป็นสิ่งที่ผู้เรียนไม่เคยทําได้มาก่อนและหรือได้รับการพัฒนาให้ดีขึ้น ผลลัพธ์การเรียนรู้ที่นอกจากจะต้องเป็นพฤติกรรมที่ผู้เรียนต้องทําได้ สําเร็จ สามารถวัดและประเมินผลได้ ผลลัพธ์การเรียนรู้ในหลักสูตรหนึ่งๆ ต้องมีความเชื่อมโยงและสัมพันธ์กันในทุกระดับตั้งแต่บทเรียน รายวิชา หลักสูตร ฯลฯ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7831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30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8" y="485758"/>
            <a:ext cx="11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แนวทางการจัดการเรียนรู้ และการประเมินการเรียนรู้ฐานสมรรถนะ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3" y="1214421"/>
            <a:ext cx="11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การจัดการเรียนรู้ยึดผลลัพธ์การเรียนรู้เชิงสมรรถนะเป็นเป้าหมายการเรียนรู้ (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Objective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8" y="1957371"/>
            <a:ext cx="11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การออกแบบการเรียนรู้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(Learning)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3" y="2770964"/>
            <a:ext cx="1141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การประเมินผลการเรียนรู้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(Evaluation)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76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31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242887"/>
            <a:ext cx="113284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32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114301"/>
            <a:ext cx="11701462" cy="66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33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28588"/>
            <a:ext cx="11715750" cy="65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34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85738"/>
            <a:ext cx="11687175" cy="65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35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214313"/>
            <a:ext cx="11630025" cy="65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36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57175"/>
            <a:ext cx="11687175" cy="64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1809456"/>
            <a:ext cx="11596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ความหมายของหลักสูตรการศึกษาเชิงบูรณาการกับการทำงาน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(Cooperative and Work Integrated Education - CWIE)       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285" y="3093926"/>
            <a:ext cx="11596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CWIE (Cooperative and Work Integrated Education)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หลักสูตรการเรียนการสอนในลักษณะร่วมผลิตระหว่างสถาบันอุดมศึกษาและสถานประกอบการ (ภาครัฐ เอกชน ชุมชน) เพื่อให้บัณฑิตพร้อมสู่โลกแห่งการทำงานจริงได้ทันที มีสมรรถนะตรงกับความต้องการของตลาดงาน สามารถพัฒนาอาชีพในปัจจุบันและเตรียมพร้อมรองรับตำแหน่งงานในอนาคต</a:t>
            </a:r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1770743" y="6113790"/>
            <a:ext cx="604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Credit : https://coop.wu.ac.th/?page_id=11374</a:t>
            </a:r>
            <a:endParaRPr lang="th-TH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41" y="428441"/>
            <a:ext cx="11495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หลักสูตรการศึกษาเชิงบูรณาการกับการทำงาน </a:t>
            </a:r>
            <a:endParaRPr lang="en-US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Cooperative and Work Integrated Education - CWIE)</a:t>
            </a:r>
            <a:endParaRPr lang="th-TH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5833597"/>
            <a:ext cx="1322161" cy="5603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37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71" y="656909"/>
            <a:ext cx="11437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เชิงบูรณาการกับการทำงาน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Cooperative and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Integrated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Education: CWIE)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หนึ่งในกลไกการจัดการเรียนการสอนที่สถาบันอุดมศึกษาและหน่วยงานภายนอก ดำเนินการร่วมกันอย่างเป็นระบบ โดยให้นักศึกษาได้เรียนรู้ในสถาบันอุดมศึกษาควบคู่กับการปฏิบัติงานจริงในหน่วยงานภายนอก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Work-based Learning)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ในทุกรูปแบบ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คุณลักษณะตรงกับความต้องการของตลาดงาน และพร้อมสู่โลกแห่งการทำงานจริง โดย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CWIE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เป็นคำที่ครอบคลุมถึงสหกิจศึกษาและการศึกษาเชิงบูรณาการกับการทำงาน ในรูปแบบต่างๆ เช่น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Sandwich Course, Practicum, Post-course Internship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38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30" y="134911"/>
            <a:ext cx="9328687" cy="659567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39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57" y="724935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Outcome Based Education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OBE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เน้นการเรียนรู้เป็นสำคัญเริ่มจากสมรรถนะ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Competencies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ที่ได้จากลักษณะเด่นของสถาบันการศึกษา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นั้นๆ บวก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กับ</a:t>
            </a:r>
            <a:r>
              <a:rPr lang="th-TH" sz="3600" b="1" spc="-10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ความต้องการของตลาดแรงงานในอนาคต แล้วจึงแปลงออกมาเป็นผลลัพธ์การเรียนรู้ของหลักสูตร  ( </a:t>
            </a:r>
            <a:r>
              <a:rPr lang="en-US" sz="3600" b="1" spc="-10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Program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Learning Outcome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PLO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จากนั้นจึงสร้างผลลัพธ์การเรียนรู้รายวิชา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Course Learning Outcome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CLO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โดยใช้แผนที่หลักสูตร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Curriculum mapping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เพื่อช่วยตรวจดูว่าวิชาใดจะรับผิดชอบในการพัฒนาสมรรถนะของผู้เรียน และส่งต่อให้วิชาอื่นอย่างไร ผู้สอนก็ต้องนำ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PLO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มาเป็นตัวตั้งเพื่ออกแบบแผนการสอนที่ต้องมีทั้งการประเมิน และการออกแบบการสอน วิธีการสอน ที่จะนำมาสู่ผลสัมฤทธิ์ทางการเรียนของผู้เรียน</a:t>
            </a:r>
            <a:endParaRPr lang="th-TH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399" y="194235"/>
            <a:ext cx="872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หลักการของหลักสูตร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CWIE (4 Key Characteristics of CWIE)</a:t>
            </a:r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509623" y="946707"/>
            <a:ext cx="601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  University – Workplace Engagement </a:t>
            </a:r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509623" y="893636"/>
            <a:ext cx="1142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เป็น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ร่วมกันของสถาบันอุดมศึกษากับหน่วยงานภายนอกในการผลิตบัณฑิตให้มีสมรรถนะพร้อมสู่โลกแห่งการทำงาน สอดคล้องกับความต้องการของตลาดงานในปัจจุบันและอนาคต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623" y="2701033"/>
            <a:ext cx="4180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 – design Curriculum </a:t>
            </a:r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509623" y="2647962"/>
            <a:ext cx="1142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เป็น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การร่วมออกแบบหลักสูตรที่เน้นสมรรถนะของนักศึกษา ที่เชื่อมโยงโลกของการศึกษากับโลกของการประกอบอาชีพ โดยการสร้างความสมดุลระหว่างวิชาการ วิชาชีพและวิชาชีวิต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623" y="4455359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– based Education </a:t>
            </a:r>
            <a:endParaRPr lang="th-TH" sz="3600" dirty="0"/>
          </a:p>
        </p:txBody>
      </p:sp>
      <p:sp>
        <p:nvSpPr>
          <p:cNvPr id="8" name="Rectangle 7"/>
          <p:cNvSpPr/>
          <p:nvPr/>
        </p:nvSpPr>
        <p:spPr>
          <a:xfrm>
            <a:off x="631270" y="4409001"/>
            <a:ext cx="1117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เป็น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การจัดการเรียนการสอนที่มุ่งสร้างสมรรถนะ ฝึกแก้ปัญหา มีการวัดผลและประเมินระดับสมรรถนะที่เป็นระบบ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623" y="5563164"/>
            <a:ext cx="5091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Experiential – based Learning </a:t>
            </a:r>
            <a:endParaRPr lang="th-TH" sz="3600" dirty="0"/>
          </a:p>
        </p:txBody>
      </p:sp>
      <p:sp>
        <p:nvSpPr>
          <p:cNvPr id="10" name="Rectangle 9"/>
          <p:cNvSpPr/>
          <p:nvPr/>
        </p:nvSpPr>
        <p:spPr>
          <a:xfrm>
            <a:off x="509623" y="5563164"/>
            <a:ext cx="1117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ต้อง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มีการปฏิบัติงานจริงและประเมินการปฏิบัติงานจริง และมีกระบวนการสร้างการเรียนรู้ในหน่วยงานภายนอก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40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688" y="90367"/>
            <a:ext cx="4637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รูปแบบของการจัดหลักสูตร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CWIE</a:t>
            </a:r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332420" y="801568"/>
            <a:ext cx="7629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แบบเรียนภาคทฤษฎีก่อนไปปฏิบัติงาน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Separate) </a:t>
            </a:r>
            <a:endParaRPr lang="th-TH" sz="3600" dirty="0"/>
          </a:p>
        </p:txBody>
      </p:sp>
      <p:sp>
        <p:nvSpPr>
          <p:cNvPr id="5" name="Rectangle 4"/>
          <p:cNvSpPr/>
          <p:nvPr/>
        </p:nvSpPr>
        <p:spPr>
          <a:xfrm>
            <a:off x="366243" y="2379580"/>
            <a:ext cx="81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แบบเรียนภาคทฤษฎีสลับกับไปปฏิบัติงาน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Sandwich) </a:t>
            </a:r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332420" y="4114978"/>
            <a:ext cx="3820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แบบผสมผสาน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Mix) </a:t>
            </a:r>
            <a:endParaRPr lang="th-TH" sz="3600" dirty="0"/>
          </a:p>
        </p:txBody>
      </p:sp>
      <p:sp>
        <p:nvSpPr>
          <p:cNvPr id="7" name="Rectangle 6"/>
          <p:cNvSpPr/>
          <p:nvPr/>
        </p:nvSpPr>
        <p:spPr>
          <a:xfrm>
            <a:off x="342618" y="801568"/>
            <a:ext cx="114438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เป็น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การเรียนภาคทฤษฎีที่สถาบันอุดมศึกษาจนครบตามกำหนด หลังจากนั้นจึงไปปฏิบัติงานในหน่วยงานภายนอกตามระยะเวลาที่กำหนด เช่น สหกิจศึกษา เป็นต้น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583" y="2379580"/>
            <a:ext cx="115873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เป็น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การเรียนในสถาบันอุดมศึกษา</a:t>
            </a:r>
            <a:r>
              <a:rPr lang="th-TH" sz="3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สลับ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กับการไปปฏิบัติงานจริงในหน่วยงานภายนอกตลอดระยะเวลาการเรียนในหลักสูตรนั้นๆ เช่น 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Sandwich Program 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770" y="4114978"/>
            <a:ext cx="117667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เป็น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การเรียนภาคทฤษฎีในสถาบันอุดมศึกษาส่วนหนึ่ง และการเรียนภาคทฤษฎีพร้อมการปฏิบัติงานจริงในหน่วยงานภายนอกอีกส่วนหนึ่ง เป็นการจัดหลักสูตรในรูปแบบผสมระหว่าง แบบที่ 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และแบบที่ 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เช่น การจัดการเรียนรู้โดยใช้การทำงานเป็นฐาน กรณีศึกษาเกาะสมุยโมเดล (</a:t>
            </a:r>
            <a:r>
              <a:rPr lang="en-US" sz="3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Samui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Model) 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ของสาขาวิชาอุตสาหกรรมการท่องเที่ยวและการบริการ มหาวิทยาลัยวลัยลักษณ์ เป็นต้น</a:t>
            </a:r>
            <a:endParaRPr lang="th-TH" sz="34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41</a:t>
            </a:fld>
            <a:endParaRPr lang="th-T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527" y="289279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เป้าหมายการขับเคลื่อน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CWIE</a:t>
            </a:r>
            <a:endParaRPr lang="th-TH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828675"/>
            <a:ext cx="11244262" cy="57744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42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43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36" y="308827"/>
            <a:ext cx="11539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การจัดการเรียนการสอนแบบบูรณาการการเรียนกับ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Work- integrated Learning)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6" y="908992"/>
            <a:ext cx="115395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การจัดการศึกษา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แบบผสม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กลมกลืนระหว่าง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ประสบการณ์ทำงาน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ทางวิชาชีพนอก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ห้องเรียนกับ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การเรียนในห้องเรียน ทั้งในรูปแบบการศึกษาวิจัย 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ฝึกงาน การทำงาน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เพื่อสังคม กา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รทำงาน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ในสถานประกอบการหรือการ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ฝึกประสบการณ์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วิรัช กาฬภักดี ที่ปรึกษาศูนย์สหกิจศึกษาและประธานหลักสูตรบริหารธุรกิจบัณฑิต</a:t>
            </a:r>
            <a:b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สาขาวิชาคอมพิวเตอร์ธุรกิจ (2560) “การจัดการเชิงบูรณาการกับการทางาน : </a:t>
            </a:r>
            <a:r>
              <a:rPr lang="en-US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947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44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524" y="486588"/>
            <a:ext cx="11339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เงื่อนไขของการจัดการเรียนการสอนแบบบูรณาการการเรียนกับการ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ทำงานในรายวิชา</a:t>
            </a: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ต้องมีการผสมกลมกลืน มีจุดร่วม และหลอมรวมกันระหว่างความรู้ทางทฤษฏีที่ได้จาก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ในห้องเรียนกับ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ประสบการณ์ทำงาน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นอกห้องเรียน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ต้องเป็นส่วนหนึ่งของการศึกษาในรายวิชา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ต้องอยู่ในสภาพแวดล้อมของการ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งานที่ฝึกปฏิบัติต้องเป็นงานที่มีคุณภาพหรือสามารถพัฒนาศักยภาพของนักศึกษาได้</a:t>
            </a:r>
          </a:p>
        </p:txBody>
      </p:sp>
    </p:spTree>
    <p:extLst>
      <p:ext uri="{BB962C8B-B14F-4D97-AF65-F5344CB8AC3E}">
        <p14:creationId xmlns:p14="http://schemas.microsoft.com/office/powerpoint/2010/main" val="734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45</a:t>
            </a:fld>
            <a:endParaRPr lang="th-TH" sz="40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181100"/>
            <a:ext cx="9505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46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47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48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49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5</a:t>
            </a:fld>
            <a:endParaRPr lang="th-TH" sz="40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343" y="807484"/>
            <a:ext cx="11611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การจัดการเรียนการสอนที่เน้นผลลัพธ์การเรียนรู้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Outcome Based Learning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คือการจัดการ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เรียนการ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อนที่มีการระบุคุณลักษณะอันพึงประสงค์หรือผลการเรียนรู้ที่คาดหวังที่จะให้เกิดกับนักศึกษาอย่างชัดเจนเป็นรูปธรรม สามารถวัดและประเมินผลการเรียนรู้ที่ระบุไว้ได้ โดยใช้กิจกรรม และการลงมือปฏิบัติ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Hands On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เพื่อให้เกิดผลลัพธ์การเรียนรู้ที่คาดหวังเช่น </a:t>
            </a:r>
            <a:endParaRPr lang="th-TH" sz="3600" b="1" dirty="0" smtClean="0">
              <a:solidFill>
                <a:srgbClr val="FFFF00"/>
              </a:solidFill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เรียนรู้โดยใช้ปัญหาหรือกรณีศึกษาเป็นฐาน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Problem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Based Learning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Case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Based Learning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3600" b="1" dirty="0" smtClean="0">
              <a:solidFill>
                <a:srgbClr val="FFFF00"/>
              </a:solidFill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เรียนรู้โดยใช้วิจัยเป็นฐาน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Research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–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Based Learning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3600" b="1" dirty="0" smtClean="0">
              <a:solidFill>
                <a:srgbClr val="FFFF00"/>
              </a:solidFill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การเรียนรู้โดยใช้ โครงงานเป็นฐาน 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Project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Based Learning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377372"/>
            <a:ext cx="597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 </a:t>
            </a:r>
            <a:endParaRPr lang="en-US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(Learning Outcome)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571" y="1577701"/>
            <a:ext cx="11350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ผลลัพธ์การเรียนรู้ในแต่ละหลักสูตร 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ในรูปของคุณลักษณะ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บัณฑิตที่พึง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ประสงค์ ครอบคลุม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ผลการเรียนรู้อย่างน้อย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5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ด้าน คือ </a:t>
            </a:r>
            <a:endParaRPr lang="th-TH" sz="3600" b="1" dirty="0" smtClean="0">
              <a:solidFill>
                <a:srgbClr val="FFFF00"/>
              </a:solidFill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571" y="27780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-ด้านคุณธรรม จริยธรรม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571" y="34243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-ด้านความรู้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571" y="4070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-ด้านทักษะทางปัญญา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570" y="4768505"/>
            <a:ext cx="8157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-ด้านทักษะความสัมพันธ์ระหว่างบุคคลและความรับผิดชอบ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571" y="5487406"/>
            <a:ext cx="1052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-ด้านทักษะทางการวิเคราะห์เชิงตัวเลขการสื่อสารและการใช้เทคโนโลยีสารสนเทศ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6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7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38" y="1120004"/>
            <a:ext cx="11415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กำหนดผลลัพธ์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ผู้สำเร็จการศึกษาอย่าง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น้อยสี่ด้าน ดังต่อไปนี้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ด้านความรู้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ด้านทักษะ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ด้านจริยธรรม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ด้านลักษณะ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ด้านวิชาการ/วิชาชีพ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เป็นไปตามที่คณะกรรมการ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71563" y="1756947"/>
            <a:ext cx="4872037" cy="2668951"/>
          </a:xfrm>
          <a:prstGeom prst="homePlate">
            <a:avLst/>
          </a:prstGeom>
          <a:solidFill>
            <a:schemeClr val="accent1">
              <a:alpha val="9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031514" y="2454685"/>
            <a:ext cx="504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คณะกรรมการมาตรฐานการ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ยังไม่มีประกาศกำหนด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5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9" y="227872"/>
            <a:ext cx="11350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ประกันคุณภาพการศึกษาภายในระดับอุดมศึกษาได้กำหนดให้หลักสูตรเน้นการพัฒนานักศึกษาให้เป็นผู้ที่มีทักษะที่จำเป็นสำหรับการเรียนรู้ในศตวรรษที่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21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29" y="1428201"/>
            <a:ext cx="11088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1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กลุ่มวิชาหลัก 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core subjects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829" y="2074532"/>
            <a:ext cx="11190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กลุ่มทักษะชีวิตและอาชีพ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life and career skills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ได้แก่ ความสามารถในการปรับตัวและยืดหยุ่น ความคิดริเริ่มและการเรียนรู้ได้ด้วยตนเอง ปฏิสัมพันธ์ทางสังคมและข้ามวัฒนธรรม ความรับผิดชอบและความสามารถผลิตผลงาน  ความเป็นผู้นำและรับผิดชอบต่อสังคม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828" y="4255072"/>
            <a:ext cx="11538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กลุ่มทักษะการเรียนรู้และนวัตกรรม 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learning and innovation skills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ได้แก่ การคิดเชิงวิพากษ์และการแก้ปัญหา นวัตกรรมและการสร้างสรรค์ การสื่อสารและความร่วมมือกัน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826" y="5378102"/>
            <a:ext cx="11350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4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 กลุ่มทักษะสารสนเทศ สื่อ และเทคโนโลยี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information, media and technology skills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ได้แก่ การรู้สารสนเทศ การรู้สื่อและการรู้ 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ICT 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8</a:t>
            </a:fld>
            <a:endParaRPr lang="th-TH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EA03-FC0E-4C2A-A277-B6FFAAD832DB}" type="slidenum">
              <a:rPr lang="th-TH" sz="4000" b="1" smtClean="0">
                <a:solidFill>
                  <a:schemeClr val="bg1"/>
                </a:solidFill>
              </a:rPr>
              <a:t>9</a:t>
            </a:fld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771" y="992518"/>
            <a:ext cx="11393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th-TH" sz="3600" b="1" dirty="0" smtClean="0">
                <a:solidFill>
                  <a:schemeClr val="bg1"/>
                </a:solidFill>
                <a:latin typeface="TH Sarabun New"/>
                <a:ea typeface="Calibri" panose="020F0502020204030204" pitchFamily="34" charset="0"/>
                <a:cs typeface="TH SarabunPSK" panose="020B0500040200020003" pitchFamily="34" charset="-34"/>
              </a:rPr>
              <a:t>๑. </a:t>
            </a:r>
            <a:r>
              <a:rPr lang="th-TH" sz="3600" b="1" dirty="0">
                <a:solidFill>
                  <a:schemeClr val="bg1"/>
                </a:solidFill>
                <a:latin typeface="TH Sarabun New"/>
                <a:ea typeface="Calibri" panose="020F0502020204030204" pitchFamily="34" charset="0"/>
                <a:cs typeface="TH SarabunPSK" panose="020B0500040200020003" pitchFamily="34" charset="-34"/>
              </a:rPr>
              <a:t>จัดเนื้อหาสาระ และกิจกรรมให้สอดคล้องกับความสนใจและความถนัดของผู้เรียน โดยคำนึงถึงความแตกต่างระหว่างบุคคล</a:t>
            </a:r>
            <a:endParaRPr lang="en-US" sz="3600" b="1" dirty="0">
              <a:solidFill>
                <a:schemeClr val="bg1"/>
              </a:solidFill>
              <a:latin typeface="TH Sarabun New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371" y="346187"/>
            <a:ext cx="1139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th-TH" sz="3600" b="1" dirty="0" smtClean="0">
                <a:solidFill>
                  <a:srgbClr val="FFFF00"/>
                </a:solidFill>
                <a:latin typeface="TH Sarabun New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การดำเนินงานเพื่อให้บรรลุผลลัพธ์การเรียนรู้</a:t>
            </a:r>
            <a:endParaRPr lang="en-US" sz="3600" b="1" dirty="0">
              <a:solidFill>
                <a:srgbClr val="FFFF00"/>
              </a:solidFill>
              <a:latin typeface="TH Sarabun New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771" y="2192847"/>
            <a:ext cx="6936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๒.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ฝึกทักษะกระบวนการคิด การจัดการ การแก้ปัญหา 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71" y="2839178"/>
            <a:ext cx="1139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๓. 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จัดการเรียนรู้จากประสบการณ์จริง ฝึกปฏิบัติ อ่าน ทำได้ คิดเป็น 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71" y="3540193"/>
            <a:ext cx="1162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๔.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ผสมผสานความรู้สาระต่างๆอย่างสมดุล ปลูกฝังคุณธรรมจริยธรรม ค่านิยม 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771" y="4131840"/>
            <a:ext cx="1165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๕. </a:t>
            </a:r>
            <a:r>
              <a:rPr lang="th-TH" sz="36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จัดบรรยากาศ สภาพแวดล้อม สื่อ อำนวยความสะดวกให้ผู้เรียนเกิดการ เรียนรู้ ใช้การวิจัยเป็นส่วนหนึ่งของกระบวนการเรียนรู้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771" y="5277485"/>
            <a:ext cx="1129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๖. </a:t>
            </a: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จัดการเรียนรู้ทุกที่ทุกเวลา ร่วมมือกับผู้ปกครองชุมชน เพื่อพัฒนาผู้เรียน</a:t>
            </a:r>
            <a:endParaRPr lang="th-TH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2205</Words>
  <Application>Microsoft Office PowerPoint</Application>
  <PresentationFormat>Widescreen</PresentationFormat>
  <Paragraphs>235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Microsoft YaHei UI</vt:lpstr>
      <vt:lpstr>Angsana New</vt:lpstr>
      <vt:lpstr>Arial</vt:lpstr>
      <vt:lpstr>Calibri</vt:lpstr>
      <vt:lpstr>Calibri Light</vt:lpstr>
      <vt:lpstr>Cordia New</vt:lpstr>
      <vt:lpstr>RSU</vt:lpstr>
      <vt:lpstr>TH Chakra Petch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Wasin Inkapatanakul</dc:creator>
  <cp:lastModifiedBy>Wasin Inkapatanakul</cp:lastModifiedBy>
  <cp:revision>46</cp:revision>
  <dcterms:created xsi:type="dcterms:W3CDTF">2022-04-11T08:59:02Z</dcterms:created>
  <dcterms:modified xsi:type="dcterms:W3CDTF">2022-04-13T01:40:14Z</dcterms:modified>
</cp:coreProperties>
</file>